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6" r:id="rId4"/>
    <p:sldId id="258" r:id="rId5"/>
    <p:sldId id="277" r:id="rId6"/>
    <p:sldId id="261" r:id="rId7"/>
    <p:sldId id="275" r:id="rId8"/>
    <p:sldId id="274" r:id="rId9"/>
    <p:sldId id="259" r:id="rId10"/>
    <p:sldId id="271" r:id="rId11"/>
    <p:sldId id="260" r:id="rId12"/>
    <p:sldId id="278" r:id="rId13"/>
    <p:sldId id="262" r:id="rId14"/>
    <p:sldId id="263" r:id="rId15"/>
    <p:sldId id="264" r:id="rId16"/>
    <p:sldId id="265" r:id="rId17"/>
    <p:sldId id="266" r:id="rId18"/>
    <p:sldId id="267" r:id="rId19"/>
    <p:sldId id="268" r:id="rId20"/>
    <p:sldId id="269" r:id="rId21"/>
    <p:sldId id="272" r:id="rId22"/>
    <p:sldId id="273" r:id="rId23"/>
    <p:sldId id="279"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0A7AF-90FB-42DE-ABC2-525D37E133FD}" v="5081" dt="2023-05-23T15:19:11.144"/>
    <p1510:client id="{68E21269-5DBA-3A17-52A2-C85B65923DE3}" v="53" dt="2023-05-25T11:34:10.519"/>
    <p1510:client id="{999C63C5-CE48-40F3-B9AF-0BD34481AC43}" v="737" dt="2023-05-23T14:21:52.831"/>
    <p1510:client id="{9BA93591-F5C1-4C52-9304-E2A4701F3B89}" v="1406" dt="2023-05-25T12:03:44.258"/>
    <p1510:client id="{F505AE17-A981-25D9-894E-A5BA1FF5FD6F}" v="70" dt="2023-05-23T14:56:02.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2.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ata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6668E-5646-4E8B-A12B-62E4FAFA151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88EE1DFC-880A-4DAC-B0D6-89E5C7ED2AF9}">
      <dgm:prSet/>
      <dgm:spPr/>
      <dgm:t>
        <a:bodyPr/>
        <a:lstStyle/>
        <a:p>
          <a:pPr>
            <a:lnSpc>
              <a:spcPct val="100000"/>
            </a:lnSpc>
          </a:pPr>
          <a:r>
            <a:rPr lang="en-US"/>
            <a:t>Unit test of implemented </a:t>
          </a:r>
          <a:r>
            <a:rPr lang="en-US">
              <a:latin typeface="Calibri Light" panose="020F0302020204030204"/>
            </a:rPr>
            <a:t>method</a:t>
          </a:r>
          <a:endParaRPr lang="en-US"/>
        </a:p>
      </dgm:t>
    </dgm:pt>
    <dgm:pt modelId="{BD882782-BD38-4A17-BEDE-AF98ABB9D42A}" type="parTrans" cxnId="{24DF0EB1-FACE-4F8A-8CC2-867A4F19E64A}">
      <dgm:prSet/>
      <dgm:spPr/>
      <dgm:t>
        <a:bodyPr/>
        <a:lstStyle/>
        <a:p>
          <a:endParaRPr lang="en-US"/>
        </a:p>
      </dgm:t>
    </dgm:pt>
    <dgm:pt modelId="{58651669-3215-49E8-BF0F-7B30C3C4171A}" type="sibTrans" cxnId="{24DF0EB1-FACE-4F8A-8CC2-867A4F19E64A}">
      <dgm:prSet/>
      <dgm:spPr/>
      <dgm:t>
        <a:bodyPr/>
        <a:lstStyle/>
        <a:p>
          <a:endParaRPr lang="en-US"/>
        </a:p>
      </dgm:t>
    </dgm:pt>
    <dgm:pt modelId="{0A629F1E-9392-431B-B541-9E49A82A32D3}" type="pres">
      <dgm:prSet presAssocID="{EDC6668E-5646-4E8B-A12B-62E4FAFA1519}" presName="root" presStyleCnt="0">
        <dgm:presLayoutVars>
          <dgm:dir/>
          <dgm:resizeHandles val="exact"/>
        </dgm:presLayoutVars>
      </dgm:prSet>
      <dgm:spPr/>
    </dgm:pt>
    <dgm:pt modelId="{36E8111E-1E62-4B14-8C63-7710DF504132}" type="pres">
      <dgm:prSet presAssocID="{88EE1DFC-880A-4DAC-B0D6-89E5C7ED2AF9}" presName="compNode" presStyleCnt="0"/>
      <dgm:spPr/>
    </dgm:pt>
    <dgm:pt modelId="{53C69566-2841-441A-BC8E-BB15F9F0BEAA}" type="pres">
      <dgm:prSet presAssocID="{88EE1DFC-880A-4DAC-B0D6-89E5C7ED2AF9}" presName="bgRect" presStyleLbl="bgShp" presStyleIdx="0" presStyleCnt="1"/>
      <dgm:spPr/>
    </dgm:pt>
    <dgm:pt modelId="{663A8BD2-9BFC-4018-BB53-CDBC71FF78AC}" type="pres">
      <dgm:prSet presAssocID="{88EE1DFC-880A-4DAC-B0D6-89E5C7ED2AF9}"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43CEB31-24CD-45ED-B526-9E92242893D4}" type="pres">
      <dgm:prSet presAssocID="{88EE1DFC-880A-4DAC-B0D6-89E5C7ED2AF9}" presName="spaceRect" presStyleCnt="0"/>
      <dgm:spPr/>
    </dgm:pt>
    <dgm:pt modelId="{168F9E30-5B57-43CF-B6E8-E4B2278E725C}" type="pres">
      <dgm:prSet presAssocID="{88EE1DFC-880A-4DAC-B0D6-89E5C7ED2AF9}" presName="parTx" presStyleLbl="revTx" presStyleIdx="0" presStyleCnt="1">
        <dgm:presLayoutVars>
          <dgm:chMax val="0"/>
          <dgm:chPref val="0"/>
        </dgm:presLayoutVars>
      </dgm:prSet>
      <dgm:spPr/>
    </dgm:pt>
  </dgm:ptLst>
  <dgm:cxnLst>
    <dgm:cxn modelId="{D272120C-BB58-4CAC-8064-097E6DBE2D64}" type="presOf" srcId="{EDC6668E-5646-4E8B-A12B-62E4FAFA1519}" destId="{0A629F1E-9392-431B-B541-9E49A82A32D3}" srcOrd="0" destOrd="0" presId="urn:microsoft.com/office/officeart/2018/2/layout/IconVerticalSolidList"/>
    <dgm:cxn modelId="{A305B75F-ADD2-4FA2-B587-DEBCB51B03D1}" type="presOf" srcId="{88EE1DFC-880A-4DAC-B0D6-89E5C7ED2AF9}" destId="{168F9E30-5B57-43CF-B6E8-E4B2278E725C}" srcOrd="0" destOrd="0" presId="urn:microsoft.com/office/officeart/2018/2/layout/IconVerticalSolidList"/>
    <dgm:cxn modelId="{24DF0EB1-FACE-4F8A-8CC2-867A4F19E64A}" srcId="{EDC6668E-5646-4E8B-A12B-62E4FAFA1519}" destId="{88EE1DFC-880A-4DAC-B0D6-89E5C7ED2AF9}" srcOrd="0" destOrd="0" parTransId="{BD882782-BD38-4A17-BEDE-AF98ABB9D42A}" sibTransId="{58651669-3215-49E8-BF0F-7B30C3C4171A}"/>
    <dgm:cxn modelId="{534A3A0B-0BEC-40F4-B903-0D9D5CCD1525}" type="presParOf" srcId="{0A629F1E-9392-431B-B541-9E49A82A32D3}" destId="{36E8111E-1E62-4B14-8C63-7710DF504132}" srcOrd="0" destOrd="0" presId="urn:microsoft.com/office/officeart/2018/2/layout/IconVerticalSolidList"/>
    <dgm:cxn modelId="{86E39FE1-2F7A-453D-9C4C-546FC5AE7497}" type="presParOf" srcId="{36E8111E-1E62-4B14-8C63-7710DF504132}" destId="{53C69566-2841-441A-BC8E-BB15F9F0BEAA}" srcOrd="0" destOrd="0" presId="urn:microsoft.com/office/officeart/2018/2/layout/IconVerticalSolidList"/>
    <dgm:cxn modelId="{76ECA848-D87B-4C20-95A6-755B331F74C3}" type="presParOf" srcId="{36E8111E-1E62-4B14-8C63-7710DF504132}" destId="{663A8BD2-9BFC-4018-BB53-CDBC71FF78AC}" srcOrd="1" destOrd="0" presId="urn:microsoft.com/office/officeart/2018/2/layout/IconVerticalSolidList"/>
    <dgm:cxn modelId="{203CFAA3-CA0A-40F3-B1F4-DB7B46C51E77}" type="presParOf" srcId="{36E8111E-1E62-4B14-8C63-7710DF504132}" destId="{043CEB31-24CD-45ED-B526-9E92242893D4}" srcOrd="2" destOrd="0" presId="urn:microsoft.com/office/officeart/2018/2/layout/IconVerticalSolidList"/>
    <dgm:cxn modelId="{056F9477-90C1-4DC6-8AB1-4DF9F532461C}" type="presParOf" srcId="{36E8111E-1E62-4B14-8C63-7710DF504132}" destId="{168F9E30-5B57-43CF-B6E8-E4B2278E72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6668E-5646-4E8B-A12B-62E4FAFA151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F701D8C1-A378-4C2C-A388-374C798DB778}">
      <dgm:prSet/>
      <dgm:spPr/>
      <dgm:t>
        <a:bodyPr/>
        <a:lstStyle/>
        <a:p>
          <a:pPr>
            <a:lnSpc>
              <a:spcPct val="100000"/>
            </a:lnSpc>
          </a:pPr>
          <a:r>
            <a:rPr lang="en-US"/>
            <a:t>Album test and music streaming test with Cucumber</a:t>
          </a:r>
        </a:p>
      </dgm:t>
    </dgm:pt>
    <dgm:pt modelId="{9A9E4DB8-09A0-4E10-AF58-5675D34385C9}" type="parTrans" cxnId="{CAFCF102-48B8-4A8F-9D93-22E66A54D597}">
      <dgm:prSet/>
      <dgm:spPr/>
      <dgm:t>
        <a:bodyPr/>
        <a:lstStyle/>
        <a:p>
          <a:endParaRPr lang="en-US"/>
        </a:p>
      </dgm:t>
    </dgm:pt>
    <dgm:pt modelId="{55296EE7-FD54-4F4F-923A-00E3CA2D4012}" type="sibTrans" cxnId="{CAFCF102-48B8-4A8F-9D93-22E66A54D597}">
      <dgm:prSet/>
      <dgm:spPr/>
      <dgm:t>
        <a:bodyPr/>
        <a:lstStyle/>
        <a:p>
          <a:endParaRPr lang="en-US"/>
        </a:p>
      </dgm:t>
    </dgm:pt>
    <dgm:pt modelId="{0A629F1E-9392-431B-B541-9E49A82A32D3}" type="pres">
      <dgm:prSet presAssocID="{EDC6668E-5646-4E8B-A12B-62E4FAFA1519}" presName="root" presStyleCnt="0">
        <dgm:presLayoutVars>
          <dgm:dir/>
          <dgm:resizeHandles val="exact"/>
        </dgm:presLayoutVars>
      </dgm:prSet>
      <dgm:spPr/>
    </dgm:pt>
    <dgm:pt modelId="{39474E50-EEDA-4858-8748-C3C4C6DF174D}" type="pres">
      <dgm:prSet presAssocID="{F701D8C1-A378-4C2C-A388-374C798DB778}" presName="compNode" presStyleCnt="0"/>
      <dgm:spPr/>
    </dgm:pt>
    <dgm:pt modelId="{39E44CAD-9DAF-4F5A-94DC-8E7D630BAC68}" type="pres">
      <dgm:prSet presAssocID="{F701D8C1-A378-4C2C-A388-374C798DB778}" presName="bgRect" presStyleLbl="bgShp" presStyleIdx="0" presStyleCnt="1"/>
      <dgm:spPr/>
    </dgm:pt>
    <dgm:pt modelId="{7FC1F7FA-AD12-458B-A273-0EBFB798B3E0}" type="pres">
      <dgm:prSet presAssocID="{F701D8C1-A378-4C2C-A388-374C798DB77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EC205FFC-62D6-4E48-ADE5-098207E7B1C7}" type="pres">
      <dgm:prSet presAssocID="{F701D8C1-A378-4C2C-A388-374C798DB778}" presName="spaceRect" presStyleCnt="0"/>
      <dgm:spPr/>
    </dgm:pt>
    <dgm:pt modelId="{97EAF6AC-3B58-4AE5-A0E5-596A1B28239A}" type="pres">
      <dgm:prSet presAssocID="{F701D8C1-A378-4C2C-A388-374C798DB778}" presName="parTx" presStyleLbl="revTx" presStyleIdx="0" presStyleCnt="1">
        <dgm:presLayoutVars>
          <dgm:chMax val="0"/>
          <dgm:chPref val="0"/>
        </dgm:presLayoutVars>
      </dgm:prSet>
      <dgm:spPr/>
    </dgm:pt>
  </dgm:ptLst>
  <dgm:cxnLst>
    <dgm:cxn modelId="{CAFCF102-48B8-4A8F-9D93-22E66A54D597}" srcId="{EDC6668E-5646-4E8B-A12B-62E4FAFA1519}" destId="{F701D8C1-A378-4C2C-A388-374C798DB778}" srcOrd="0" destOrd="0" parTransId="{9A9E4DB8-09A0-4E10-AF58-5675D34385C9}" sibTransId="{55296EE7-FD54-4F4F-923A-00E3CA2D4012}"/>
    <dgm:cxn modelId="{D272120C-BB58-4CAC-8064-097E6DBE2D64}" type="presOf" srcId="{EDC6668E-5646-4E8B-A12B-62E4FAFA1519}" destId="{0A629F1E-9392-431B-B541-9E49A82A32D3}" srcOrd="0" destOrd="0" presId="urn:microsoft.com/office/officeart/2018/2/layout/IconVerticalSolidList"/>
    <dgm:cxn modelId="{DD99D9BE-02A8-4F63-8DB1-35609ED25FE0}" type="presOf" srcId="{F701D8C1-A378-4C2C-A388-374C798DB778}" destId="{97EAF6AC-3B58-4AE5-A0E5-596A1B28239A}" srcOrd="0" destOrd="0" presId="urn:microsoft.com/office/officeart/2018/2/layout/IconVerticalSolidList"/>
    <dgm:cxn modelId="{02522571-8C7B-46EA-9E2F-44DF76DE239E}" type="presParOf" srcId="{0A629F1E-9392-431B-B541-9E49A82A32D3}" destId="{39474E50-EEDA-4858-8748-C3C4C6DF174D}" srcOrd="0" destOrd="0" presId="urn:microsoft.com/office/officeart/2018/2/layout/IconVerticalSolidList"/>
    <dgm:cxn modelId="{AC5B988A-A5FC-4CEC-982F-6E0723B1BD50}" type="presParOf" srcId="{39474E50-EEDA-4858-8748-C3C4C6DF174D}" destId="{39E44CAD-9DAF-4F5A-94DC-8E7D630BAC68}" srcOrd="0" destOrd="0" presId="urn:microsoft.com/office/officeart/2018/2/layout/IconVerticalSolidList"/>
    <dgm:cxn modelId="{F3C1ADA6-8230-439A-8DB0-10AF6F6A5407}" type="presParOf" srcId="{39474E50-EEDA-4858-8748-C3C4C6DF174D}" destId="{7FC1F7FA-AD12-458B-A273-0EBFB798B3E0}" srcOrd="1" destOrd="0" presId="urn:microsoft.com/office/officeart/2018/2/layout/IconVerticalSolidList"/>
    <dgm:cxn modelId="{50731F57-4F7C-4C52-9B64-00FC330CE731}" type="presParOf" srcId="{39474E50-EEDA-4858-8748-C3C4C6DF174D}" destId="{EC205FFC-62D6-4E48-ADE5-098207E7B1C7}" srcOrd="2" destOrd="0" presId="urn:microsoft.com/office/officeart/2018/2/layout/IconVerticalSolidList"/>
    <dgm:cxn modelId="{7E1863A7-C1D2-4BC0-A59F-4A705F36CBFF}" type="presParOf" srcId="{39474E50-EEDA-4858-8748-C3C4C6DF174D}" destId="{97EAF6AC-3B58-4AE5-A0E5-596A1B28239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C6668E-5646-4E8B-A12B-62E4FAFA151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F701D8C1-A378-4C2C-A388-374C798DB778}">
      <dgm:prSet/>
      <dgm:spPr/>
      <dgm:t>
        <a:bodyPr/>
        <a:lstStyle/>
        <a:p>
          <a:pPr>
            <a:lnSpc>
              <a:spcPct val="100000"/>
            </a:lnSpc>
          </a:pPr>
          <a:r>
            <a:rPr lang="en-US"/>
            <a:t>Album test and music streaming test with Cucumber</a:t>
          </a:r>
        </a:p>
      </dgm:t>
    </dgm:pt>
    <dgm:pt modelId="{9A9E4DB8-09A0-4E10-AF58-5675D34385C9}" type="parTrans" cxnId="{CAFCF102-48B8-4A8F-9D93-22E66A54D597}">
      <dgm:prSet/>
      <dgm:spPr/>
      <dgm:t>
        <a:bodyPr/>
        <a:lstStyle/>
        <a:p>
          <a:endParaRPr lang="en-US"/>
        </a:p>
      </dgm:t>
    </dgm:pt>
    <dgm:pt modelId="{55296EE7-FD54-4F4F-923A-00E3CA2D4012}" type="sibTrans" cxnId="{CAFCF102-48B8-4A8F-9D93-22E66A54D597}">
      <dgm:prSet/>
      <dgm:spPr/>
      <dgm:t>
        <a:bodyPr/>
        <a:lstStyle/>
        <a:p>
          <a:endParaRPr lang="en-US"/>
        </a:p>
      </dgm:t>
    </dgm:pt>
    <dgm:pt modelId="{0A629F1E-9392-431B-B541-9E49A82A32D3}" type="pres">
      <dgm:prSet presAssocID="{EDC6668E-5646-4E8B-A12B-62E4FAFA1519}" presName="root" presStyleCnt="0">
        <dgm:presLayoutVars>
          <dgm:dir/>
          <dgm:resizeHandles val="exact"/>
        </dgm:presLayoutVars>
      </dgm:prSet>
      <dgm:spPr/>
    </dgm:pt>
    <dgm:pt modelId="{39474E50-EEDA-4858-8748-C3C4C6DF174D}" type="pres">
      <dgm:prSet presAssocID="{F701D8C1-A378-4C2C-A388-374C798DB778}" presName="compNode" presStyleCnt="0"/>
      <dgm:spPr/>
    </dgm:pt>
    <dgm:pt modelId="{39E44CAD-9DAF-4F5A-94DC-8E7D630BAC68}" type="pres">
      <dgm:prSet presAssocID="{F701D8C1-A378-4C2C-A388-374C798DB778}" presName="bgRect" presStyleLbl="bgShp" presStyleIdx="0" presStyleCnt="1"/>
      <dgm:spPr/>
    </dgm:pt>
    <dgm:pt modelId="{7FC1F7FA-AD12-458B-A273-0EBFB798B3E0}" type="pres">
      <dgm:prSet presAssocID="{F701D8C1-A378-4C2C-A388-374C798DB77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EC205FFC-62D6-4E48-ADE5-098207E7B1C7}" type="pres">
      <dgm:prSet presAssocID="{F701D8C1-A378-4C2C-A388-374C798DB778}" presName="spaceRect" presStyleCnt="0"/>
      <dgm:spPr/>
    </dgm:pt>
    <dgm:pt modelId="{97EAF6AC-3B58-4AE5-A0E5-596A1B28239A}" type="pres">
      <dgm:prSet presAssocID="{F701D8C1-A378-4C2C-A388-374C798DB778}" presName="parTx" presStyleLbl="revTx" presStyleIdx="0" presStyleCnt="1">
        <dgm:presLayoutVars>
          <dgm:chMax val="0"/>
          <dgm:chPref val="0"/>
        </dgm:presLayoutVars>
      </dgm:prSet>
      <dgm:spPr/>
    </dgm:pt>
  </dgm:ptLst>
  <dgm:cxnLst>
    <dgm:cxn modelId="{CAFCF102-48B8-4A8F-9D93-22E66A54D597}" srcId="{EDC6668E-5646-4E8B-A12B-62E4FAFA1519}" destId="{F701D8C1-A378-4C2C-A388-374C798DB778}" srcOrd="0" destOrd="0" parTransId="{9A9E4DB8-09A0-4E10-AF58-5675D34385C9}" sibTransId="{55296EE7-FD54-4F4F-923A-00E3CA2D4012}"/>
    <dgm:cxn modelId="{D272120C-BB58-4CAC-8064-097E6DBE2D64}" type="presOf" srcId="{EDC6668E-5646-4E8B-A12B-62E4FAFA1519}" destId="{0A629F1E-9392-431B-B541-9E49A82A32D3}" srcOrd="0" destOrd="0" presId="urn:microsoft.com/office/officeart/2018/2/layout/IconVerticalSolidList"/>
    <dgm:cxn modelId="{DD99D9BE-02A8-4F63-8DB1-35609ED25FE0}" type="presOf" srcId="{F701D8C1-A378-4C2C-A388-374C798DB778}" destId="{97EAF6AC-3B58-4AE5-A0E5-596A1B28239A}" srcOrd="0" destOrd="0" presId="urn:microsoft.com/office/officeart/2018/2/layout/IconVerticalSolidList"/>
    <dgm:cxn modelId="{02522571-8C7B-46EA-9E2F-44DF76DE239E}" type="presParOf" srcId="{0A629F1E-9392-431B-B541-9E49A82A32D3}" destId="{39474E50-EEDA-4858-8748-C3C4C6DF174D}" srcOrd="0" destOrd="0" presId="urn:microsoft.com/office/officeart/2018/2/layout/IconVerticalSolidList"/>
    <dgm:cxn modelId="{AC5B988A-A5FC-4CEC-982F-6E0723B1BD50}" type="presParOf" srcId="{39474E50-EEDA-4858-8748-C3C4C6DF174D}" destId="{39E44CAD-9DAF-4F5A-94DC-8E7D630BAC68}" srcOrd="0" destOrd="0" presId="urn:microsoft.com/office/officeart/2018/2/layout/IconVerticalSolidList"/>
    <dgm:cxn modelId="{F3C1ADA6-8230-439A-8DB0-10AF6F6A5407}" type="presParOf" srcId="{39474E50-EEDA-4858-8748-C3C4C6DF174D}" destId="{7FC1F7FA-AD12-458B-A273-0EBFB798B3E0}" srcOrd="1" destOrd="0" presId="urn:microsoft.com/office/officeart/2018/2/layout/IconVerticalSolidList"/>
    <dgm:cxn modelId="{50731F57-4F7C-4C52-9B64-00FC330CE731}" type="presParOf" srcId="{39474E50-EEDA-4858-8748-C3C4C6DF174D}" destId="{EC205FFC-62D6-4E48-ADE5-098207E7B1C7}" srcOrd="2" destOrd="0" presId="urn:microsoft.com/office/officeart/2018/2/layout/IconVerticalSolidList"/>
    <dgm:cxn modelId="{7E1863A7-C1D2-4BC0-A59F-4A705F36CBFF}" type="presParOf" srcId="{39474E50-EEDA-4858-8748-C3C4C6DF174D}" destId="{97EAF6AC-3B58-4AE5-A0E5-596A1B2823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9566-2841-441A-BC8E-BB15F9F0BEAA}">
      <dsp:nvSpPr>
        <dsp:cNvPr id="0" name=""/>
        <dsp:cNvSpPr/>
      </dsp:nvSpPr>
      <dsp:spPr>
        <a:xfrm>
          <a:off x="0" y="774259"/>
          <a:ext cx="5297724" cy="663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3A8BD2-9BFC-4018-BB53-CDBC71FF78AC}">
      <dsp:nvSpPr>
        <dsp:cNvPr id="0" name=""/>
        <dsp:cNvSpPr/>
      </dsp:nvSpPr>
      <dsp:spPr>
        <a:xfrm>
          <a:off x="200754" y="923581"/>
          <a:ext cx="365008" cy="365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F9E30-5B57-43CF-B6E8-E4B2278E725C}">
      <dsp:nvSpPr>
        <dsp:cNvPr id="0" name=""/>
        <dsp:cNvSpPr/>
      </dsp:nvSpPr>
      <dsp:spPr>
        <a:xfrm>
          <a:off x="766517" y="774259"/>
          <a:ext cx="4531206" cy="66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236" tIns="70236" rIns="70236" bIns="70236" numCol="1" spcCol="1270" anchor="ctr" anchorCtr="0">
          <a:noAutofit/>
        </a:bodyPr>
        <a:lstStyle/>
        <a:p>
          <a:pPr marL="0" lvl="0" indent="0" algn="l" defTabSz="1111250">
            <a:lnSpc>
              <a:spcPct val="100000"/>
            </a:lnSpc>
            <a:spcBef>
              <a:spcPct val="0"/>
            </a:spcBef>
            <a:spcAft>
              <a:spcPct val="35000"/>
            </a:spcAft>
            <a:buNone/>
          </a:pPr>
          <a:r>
            <a:rPr lang="en-US" sz="2500" kern="1200"/>
            <a:t>Unit test of implemented </a:t>
          </a:r>
          <a:r>
            <a:rPr lang="en-US" sz="2500" kern="1200">
              <a:latin typeface="Calibri Light" panose="020F0302020204030204"/>
            </a:rPr>
            <a:t>method</a:t>
          </a:r>
          <a:endParaRPr lang="en-US" sz="2500" kern="1200"/>
        </a:p>
      </dsp:txBody>
      <dsp:txXfrm>
        <a:off x="766517" y="774259"/>
        <a:ext cx="4531206" cy="663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44CAD-9DAF-4F5A-94DC-8E7D630BAC68}">
      <dsp:nvSpPr>
        <dsp:cNvPr id="0" name=""/>
        <dsp:cNvSpPr/>
      </dsp:nvSpPr>
      <dsp:spPr>
        <a:xfrm>
          <a:off x="0" y="774259"/>
          <a:ext cx="5297724" cy="663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1F7FA-AD12-458B-A273-0EBFB798B3E0}">
      <dsp:nvSpPr>
        <dsp:cNvPr id="0" name=""/>
        <dsp:cNvSpPr/>
      </dsp:nvSpPr>
      <dsp:spPr>
        <a:xfrm>
          <a:off x="200754" y="923581"/>
          <a:ext cx="365008" cy="365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EAF6AC-3B58-4AE5-A0E5-596A1B28239A}">
      <dsp:nvSpPr>
        <dsp:cNvPr id="0" name=""/>
        <dsp:cNvSpPr/>
      </dsp:nvSpPr>
      <dsp:spPr>
        <a:xfrm>
          <a:off x="766517" y="774259"/>
          <a:ext cx="4531206" cy="66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236" tIns="70236" rIns="70236" bIns="70236" numCol="1" spcCol="1270" anchor="ctr" anchorCtr="0">
          <a:noAutofit/>
        </a:bodyPr>
        <a:lstStyle/>
        <a:p>
          <a:pPr marL="0" lvl="0" indent="0" algn="l" defTabSz="711200">
            <a:lnSpc>
              <a:spcPct val="100000"/>
            </a:lnSpc>
            <a:spcBef>
              <a:spcPct val="0"/>
            </a:spcBef>
            <a:spcAft>
              <a:spcPct val="35000"/>
            </a:spcAft>
            <a:buNone/>
          </a:pPr>
          <a:r>
            <a:rPr lang="en-US" sz="1600" kern="1200"/>
            <a:t>Album test and music streaming test with Cucumber</a:t>
          </a:r>
        </a:p>
      </dsp:txBody>
      <dsp:txXfrm>
        <a:off x="766517" y="774259"/>
        <a:ext cx="4531206" cy="663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44CAD-9DAF-4F5A-94DC-8E7D630BAC68}">
      <dsp:nvSpPr>
        <dsp:cNvPr id="0" name=""/>
        <dsp:cNvSpPr/>
      </dsp:nvSpPr>
      <dsp:spPr>
        <a:xfrm>
          <a:off x="0" y="774259"/>
          <a:ext cx="5297724" cy="663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1F7FA-AD12-458B-A273-0EBFB798B3E0}">
      <dsp:nvSpPr>
        <dsp:cNvPr id="0" name=""/>
        <dsp:cNvSpPr/>
      </dsp:nvSpPr>
      <dsp:spPr>
        <a:xfrm>
          <a:off x="200754" y="923581"/>
          <a:ext cx="365008" cy="365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EAF6AC-3B58-4AE5-A0E5-596A1B28239A}">
      <dsp:nvSpPr>
        <dsp:cNvPr id="0" name=""/>
        <dsp:cNvSpPr/>
      </dsp:nvSpPr>
      <dsp:spPr>
        <a:xfrm>
          <a:off x="766517" y="774259"/>
          <a:ext cx="4531206" cy="66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236" tIns="70236" rIns="70236" bIns="70236" numCol="1" spcCol="1270" anchor="ctr" anchorCtr="0">
          <a:noAutofit/>
        </a:bodyPr>
        <a:lstStyle/>
        <a:p>
          <a:pPr marL="0" lvl="0" indent="0" algn="l" defTabSz="711200">
            <a:lnSpc>
              <a:spcPct val="100000"/>
            </a:lnSpc>
            <a:spcBef>
              <a:spcPct val="0"/>
            </a:spcBef>
            <a:spcAft>
              <a:spcPct val="35000"/>
            </a:spcAft>
            <a:buNone/>
          </a:pPr>
          <a:r>
            <a:rPr lang="en-US" sz="1600" kern="1200"/>
            <a:t>Album test and music streaming test with Cucumber</a:t>
          </a:r>
        </a:p>
      </dsp:txBody>
      <dsp:txXfrm>
        <a:off x="766517" y="774259"/>
        <a:ext cx="4531206" cy="6636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3636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0442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480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09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835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557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024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578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187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803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48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6474829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lantuml.com/plantuml/uml/SyfFKj2rKt3CoKnELR1Io4ZDoSa70000"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AlizeBaudin/Agility-MIAG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5.png"/><Relationship Id="rId4" Type="http://schemas.openxmlformats.org/officeDocument/2006/relationships/diagramData" Target="../diagrams/data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0">
            <a:extLst>
              <a:ext uri="{FF2B5EF4-FFF2-40B4-BE49-F238E27FC236}">
                <a16:creationId xmlns:a16="http://schemas.microsoft.com/office/drawing/2014/main" id="{7956A4FA-FF1C-706E-80CF-7FC1EC4C7D3F}"/>
              </a:ext>
            </a:extLst>
          </p:cNvPr>
          <p:cNvPicPr>
            <a:picLocks noChangeAspect="1"/>
          </p:cNvPicPr>
          <p:nvPr/>
        </p:nvPicPr>
        <p:blipFill rotWithShape="1">
          <a:blip r:embed="rId2"/>
          <a:srcRect t="11312" b="4418"/>
          <a:stretch/>
        </p:blipFill>
        <p:spPr>
          <a:xfrm>
            <a:off x="-3047" y="10"/>
            <a:ext cx="12191999" cy="6857990"/>
          </a:xfrm>
          <a:prstGeom prst="rect">
            <a:avLst/>
          </a:prstGeom>
        </p:spPr>
      </p:pic>
      <p:sp>
        <p:nvSpPr>
          <p:cNvPr id="24"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cs typeface="Calibri Light"/>
              </a:rPr>
              <a:t>Projet Agile</a:t>
            </a:r>
            <a:br>
              <a:rPr lang="fr-FR" sz="5200">
                <a:solidFill>
                  <a:srgbClr val="FFFFFF"/>
                </a:solidFill>
                <a:cs typeface="Calibri Light"/>
              </a:rPr>
            </a:br>
            <a:endParaRPr lang="fr-FR" sz="5200">
              <a:solidFill>
                <a:srgbClr val="FFFFFF"/>
              </a:solidFill>
              <a:cs typeface="Calibri Light"/>
            </a:endParaRPr>
          </a:p>
        </p:txBody>
      </p:sp>
      <p:sp>
        <p:nvSpPr>
          <p:cNvPr id="3" name="Sous-titr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fr-FR">
                <a:solidFill>
                  <a:srgbClr val="FFFFFF"/>
                </a:solidFill>
                <a:cs typeface="Calibri"/>
              </a:rPr>
              <a:t>Qilian GU, Yufei LIU, Amine El Hassani, Aizé Baudin</a:t>
            </a:r>
            <a:endParaRPr lang="fr-FR">
              <a:solidFill>
                <a:srgbClr val="FFFFFF"/>
              </a:solidFill>
            </a:endParaRP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095318D-1120-A2C8-1F7F-F806BC8A5496}"/>
              </a:ext>
            </a:extLst>
          </p:cNvPr>
          <p:cNvSpPr>
            <a:spLocks noGrp="1"/>
          </p:cNvSpPr>
          <p:nvPr>
            <p:ph type="title"/>
          </p:nvPr>
        </p:nvSpPr>
        <p:spPr>
          <a:xfrm>
            <a:off x="1155557" y="649675"/>
            <a:ext cx="4284420" cy="1455528"/>
          </a:xfrm>
        </p:spPr>
        <p:txBody>
          <a:bodyPr vert="horz" lIns="91440" tIns="45720" rIns="91440" bIns="45720" rtlCol="0" anchor="t">
            <a:normAutofit/>
          </a:bodyPr>
          <a:lstStyle/>
          <a:p>
            <a:r>
              <a:rPr lang="en-US" altLang="zh-CN" kern="1200">
                <a:solidFill>
                  <a:schemeClr val="bg1"/>
                </a:solidFill>
                <a:latin typeface="+mj-lt"/>
                <a:ea typeface="+mj-ea"/>
                <a:cs typeface="+mj-cs"/>
              </a:rPr>
              <a:t>Observer Test</a:t>
            </a:r>
          </a:p>
        </p:txBody>
      </p:sp>
      <p:sp>
        <p:nvSpPr>
          <p:cNvPr id="105" name="Rectangle 10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51">
            <a:extLst>
              <a:ext uri="{FF2B5EF4-FFF2-40B4-BE49-F238E27FC236}">
                <a16:creationId xmlns:a16="http://schemas.microsoft.com/office/drawing/2014/main" id="{9ABA305C-C567-AC40-535B-03294287572A}"/>
              </a:ext>
            </a:extLst>
          </p:cNvPr>
          <p:cNvSpPr>
            <a:spLocks noGrp="1"/>
          </p:cNvSpPr>
          <p:nvPr>
            <p:ph idx="1"/>
          </p:nvPr>
        </p:nvSpPr>
        <p:spPr>
          <a:xfrm>
            <a:off x="6739457" y="842111"/>
            <a:ext cx="4328296" cy="1263091"/>
          </a:xfrm>
        </p:spPr>
        <p:txBody>
          <a:bodyPr>
            <a:normAutofit/>
          </a:bodyPr>
          <a:lstStyle/>
          <a:p>
            <a:r>
              <a:rPr lang="en-US" sz="1400">
                <a:cs typeface="Calibri"/>
              </a:rPr>
              <a:t>In this example, the class music is an observer and the album is a subject, once the name of subject changed, here the album named ' worst of France ' was changed as ' best of France' , so the music belonged to the album ' worst of France' now belongs to the album 'best of France' now.</a:t>
            </a:r>
          </a:p>
        </p:txBody>
      </p:sp>
      <p:pic>
        <p:nvPicPr>
          <p:cNvPr id="7" name="Picture 7" descr="A picture containing text, music, compact disk, cymbal&#10;&#10;Description automatically generated">
            <a:extLst>
              <a:ext uri="{FF2B5EF4-FFF2-40B4-BE49-F238E27FC236}">
                <a16:creationId xmlns:a16="http://schemas.microsoft.com/office/drawing/2014/main" id="{3826E883-3163-CAEA-C4FB-9553A77F0CDF}"/>
              </a:ext>
            </a:extLst>
          </p:cNvPr>
          <p:cNvPicPr>
            <a:picLocks noChangeAspect="1"/>
          </p:cNvPicPr>
          <p:nvPr/>
        </p:nvPicPr>
        <p:blipFill rotWithShape="1">
          <a:blip r:embed="rId2"/>
          <a:srcRect l="9429" r="8905"/>
          <a:stretch/>
        </p:blipFill>
        <p:spPr>
          <a:xfrm>
            <a:off x="1693466" y="2265037"/>
            <a:ext cx="3225976" cy="3950208"/>
          </a:xfrm>
          <a:prstGeom prst="rect">
            <a:avLst/>
          </a:prstGeom>
        </p:spPr>
      </p:pic>
      <p:pic>
        <p:nvPicPr>
          <p:cNvPr id="3" name="图片 4" descr="文本&#10;&#10;已自动生成说明">
            <a:extLst>
              <a:ext uri="{FF2B5EF4-FFF2-40B4-BE49-F238E27FC236}">
                <a16:creationId xmlns:a16="http://schemas.microsoft.com/office/drawing/2014/main" id="{02C2DDB9-3839-C07C-81E1-B7844D4A546C}"/>
              </a:ext>
            </a:extLst>
          </p:cNvPr>
          <p:cNvPicPr>
            <a:picLocks noChangeAspect="1"/>
          </p:cNvPicPr>
          <p:nvPr/>
        </p:nvPicPr>
        <p:blipFill>
          <a:blip r:embed="rId3"/>
          <a:stretch>
            <a:fillRect/>
          </a:stretch>
        </p:blipFill>
        <p:spPr>
          <a:xfrm>
            <a:off x="7927485" y="2274799"/>
            <a:ext cx="1973710" cy="1944105"/>
          </a:xfrm>
          <a:prstGeom prst="rect">
            <a:avLst/>
          </a:prstGeom>
        </p:spPr>
      </p:pic>
      <p:pic>
        <p:nvPicPr>
          <p:cNvPr id="5" name="图片 5" descr="文本&#10;&#10;已自动生成说明">
            <a:extLst>
              <a:ext uri="{FF2B5EF4-FFF2-40B4-BE49-F238E27FC236}">
                <a16:creationId xmlns:a16="http://schemas.microsoft.com/office/drawing/2014/main" id="{408CDDB2-CEDE-D115-C122-1402801E8168}"/>
              </a:ext>
            </a:extLst>
          </p:cNvPr>
          <p:cNvPicPr>
            <a:picLocks noChangeAspect="1"/>
          </p:cNvPicPr>
          <p:nvPr/>
        </p:nvPicPr>
        <p:blipFill>
          <a:blip r:embed="rId4"/>
          <a:stretch>
            <a:fillRect/>
          </a:stretch>
        </p:blipFill>
        <p:spPr>
          <a:xfrm>
            <a:off x="6760928" y="5082910"/>
            <a:ext cx="4306824" cy="421975"/>
          </a:xfrm>
          <a:prstGeom prst="rect">
            <a:avLst/>
          </a:prstGeom>
        </p:spPr>
      </p:pic>
    </p:spTree>
    <p:extLst>
      <p:ext uri="{BB962C8B-B14F-4D97-AF65-F5344CB8AC3E}">
        <p14:creationId xmlns:p14="http://schemas.microsoft.com/office/powerpoint/2010/main" val="11226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434D92F-A913-F594-2A18-442FD6FCE9D2}"/>
              </a:ext>
            </a:extLst>
          </p:cNvPr>
          <p:cNvPicPr>
            <a:picLocks noChangeAspect="1"/>
          </p:cNvPicPr>
          <p:nvPr/>
        </p:nvPicPr>
        <p:blipFill rotWithShape="1">
          <a:blip r:embed="rId2"/>
          <a:srcRect r="6237"/>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14AD6-6593-AD6E-1301-6A93BA7BE0B7}"/>
              </a:ext>
            </a:extLst>
          </p:cNvPr>
          <p:cNvSpPr>
            <a:spLocks noGrp="1"/>
          </p:cNvSpPr>
          <p:nvPr>
            <p:ph type="title"/>
          </p:nvPr>
        </p:nvSpPr>
        <p:spPr>
          <a:xfrm>
            <a:off x="7531610" y="365125"/>
            <a:ext cx="3822189" cy="1899912"/>
          </a:xfrm>
        </p:spPr>
        <p:txBody>
          <a:bodyPr vert="horz" lIns="91440" tIns="45720" rIns="91440" bIns="45720" rtlCol="0">
            <a:normAutofit/>
          </a:bodyPr>
          <a:lstStyle/>
          <a:p>
            <a:r>
              <a:rPr lang="en-US" sz="4000" err="1">
                <a:latin typeface="Calibri Light"/>
                <a:cs typeface="Calibri Light"/>
              </a:rPr>
              <a:t>Partie</a:t>
            </a:r>
            <a:r>
              <a:rPr lang="en-US" sz="4000">
                <a:latin typeface="Calibri Light"/>
                <a:cs typeface="Calibri Light"/>
              </a:rPr>
              <a:t> II : L'atelier </a:t>
            </a:r>
            <a:r>
              <a:rPr lang="en-US" sz="4000" err="1">
                <a:latin typeface="Calibri Light"/>
                <a:cs typeface="Calibri Light"/>
              </a:rPr>
              <a:t>d'artiste</a:t>
            </a:r>
          </a:p>
        </p:txBody>
      </p:sp>
      <p:sp>
        <p:nvSpPr>
          <p:cNvPr id="8" name="Content Placeholder 7">
            <a:extLst>
              <a:ext uri="{FF2B5EF4-FFF2-40B4-BE49-F238E27FC236}">
                <a16:creationId xmlns:a16="http://schemas.microsoft.com/office/drawing/2014/main" id="{35414E40-913C-839D-49F9-90967435B7A4}"/>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0" indent="0">
              <a:buNone/>
            </a:pPr>
            <a:r>
              <a:rPr lang="en-US" sz="2000" err="1">
                <a:cs typeface="Calibri" panose="020F0502020204030204"/>
              </a:rPr>
              <a:t>Voici</a:t>
            </a:r>
            <a:r>
              <a:rPr lang="en-US" sz="2000">
                <a:cs typeface="Calibri" panose="020F0502020204030204"/>
              </a:rPr>
              <a:t> ci-</a:t>
            </a:r>
            <a:r>
              <a:rPr lang="en-US" sz="2000" err="1">
                <a:cs typeface="Calibri" panose="020F0502020204030204"/>
              </a:rPr>
              <a:t>contre</a:t>
            </a:r>
            <a:r>
              <a:rPr lang="en-US" sz="2000">
                <a:cs typeface="Calibri" panose="020F0502020204030204"/>
              </a:rPr>
              <a:t> la boutique de </a:t>
            </a:r>
            <a:r>
              <a:rPr lang="en-US" sz="2000" err="1">
                <a:cs typeface="Calibri" panose="020F0502020204030204"/>
              </a:rPr>
              <a:t>l'atelier</a:t>
            </a:r>
            <a:r>
              <a:rPr lang="en-US" sz="2000">
                <a:cs typeface="Calibri" panose="020F0502020204030204"/>
              </a:rPr>
              <a:t> de </a:t>
            </a:r>
            <a:r>
              <a:rPr lang="en-US" sz="2000" err="1">
                <a:cs typeface="Calibri" panose="020F0502020204030204"/>
              </a:rPr>
              <a:t>Verrochio</a:t>
            </a:r>
            <a:r>
              <a:rPr lang="en-US" sz="2000">
                <a:cs typeface="Calibri" panose="020F0502020204030204"/>
              </a:rPr>
              <a:t>, du </a:t>
            </a:r>
            <a:r>
              <a:rPr lang="en-US" sz="2000" err="1">
                <a:cs typeface="Calibri" panose="020F0502020204030204"/>
              </a:rPr>
              <a:t>réelle</a:t>
            </a:r>
            <a:r>
              <a:rPr lang="en-US" sz="2000">
                <a:cs typeface="Calibri" panose="020F0502020204030204"/>
              </a:rPr>
              <a:t> atelier qui </a:t>
            </a:r>
            <a:r>
              <a:rPr lang="en-US" sz="2000" err="1">
                <a:cs typeface="Calibri" panose="020F0502020204030204"/>
              </a:rPr>
              <a:t>accueilla</a:t>
            </a:r>
            <a:r>
              <a:rPr lang="en-US" sz="2000">
                <a:cs typeface="Calibri" panose="020F0502020204030204"/>
              </a:rPr>
              <a:t> les plus </a:t>
            </a:r>
            <a:r>
              <a:rPr lang="en-US" sz="2000" err="1">
                <a:cs typeface="Calibri" panose="020F0502020204030204"/>
              </a:rPr>
              <a:t>illustres</a:t>
            </a:r>
            <a:r>
              <a:rPr lang="en-US" sz="2000">
                <a:cs typeface="Calibri" panose="020F0502020204030204"/>
              </a:rPr>
              <a:t> artiste de la Renaissance. </a:t>
            </a:r>
          </a:p>
          <a:p>
            <a:pPr marL="0" indent="0">
              <a:buNone/>
            </a:pPr>
            <a:r>
              <a:rPr lang="en-US" sz="2000">
                <a:cs typeface="Calibri" panose="020F0502020204030204"/>
              </a:rPr>
              <a:t>Nous </a:t>
            </a:r>
            <a:r>
              <a:rPr lang="en-US" sz="2000" err="1">
                <a:cs typeface="Calibri" panose="020F0502020204030204"/>
              </a:rPr>
              <a:t>allons</a:t>
            </a:r>
            <a:r>
              <a:rPr lang="en-US" sz="2000">
                <a:cs typeface="Calibri" panose="020F0502020204030204"/>
              </a:rPr>
              <a:t> </a:t>
            </a:r>
            <a:r>
              <a:rPr lang="en-US" sz="2000" err="1">
                <a:cs typeface="Calibri" panose="020F0502020204030204"/>
              </a:rPr>
              <a:t>ici</a:t>
            </a:r>
            <a:r>
              <a:rPr lang="en-US" sz="2000">
                <a:cs typeface="Calibri" panose="020F0502020204030204"/>
              </a:rPr>
              <a:t> </a:t>
            </a:r>
            <a:r>
              <a:rPr lang="en-US" sz="2000" err="1">
                <a:cs typeface="Calibri" panose="020F0502020204030204"/>
              </a:rPr>
              <a:t>présenter</a:t>
            </a:r>
            <a:r>
              <a:rPr lang="en-US" sz="2000">
                <a:cs typeface="Calibri" panose="020F0502020204030204"/>
              </a:rPr>
              <a:t> </a:t>
            </a:r>
            <a:r>
              <a:rPr lang="en-US" sz="2000" err="1">
                <a:cs typeface="Calibri" panose="020F0502020204030204"/>
              </a:rPr>
              <a:t>l'évolution</a:t>
            </a:r>
            <a:r>
              <a:rPr lang="en-US" sz="2000">
                <a:cs typeface="Calibri" panose="020F0502020204030204"/>
              </a:rPr>
              <a:t> </a:t>
            </a:r>
            <a:r>
              <a:rPr lang="en-US" sz="2000" err="1">
                <a:cs typeface="Calibri" panose="020F0502020204030204"/>
              </a:rPr>
              <a:t>imaginaire</a:t>
            </a:r>
            <a:r>
              <a:rPr lang="en-US" sz="2000">
                <a:cs typeface="Calibri" panose="020F0502020204030204"/>
              </a:rPr>
              <a:t> de </a:t>
            </a:r>
            <a:r>
              <a:rPr lang="en-US" sz="2000" err="1">
                <a:cs typeface="Calibri" panose="020F0502020204030204"/>
              </a:rPr>
              <a:t>cette</a:t>
            </a:r>
            <a:r>
              <a:rPr lang="en-US" sz="2000">
                <a:cs typeface="Calibri" panose="020F0502020204030204"/>
              </a:rPr>
              <a:t> atelier, </a:t>
            </a:r>
            <a:r>
              <a:rPr lang="en-US" sz="2000" err="1">
                <a:cs typeface="Calibri" panose="020F0502020204030204"/>
              </a:rPr>
              <a:t>en</a:t>
            </a:r>
            <a:r>
              <a:rPr lang="en-US" sz="2000">
                <a:cs typeface="Calibri" panose="020F0502020204030204"/>
              </a:rPr>
              <a:t> atelier de </a:t>
            </a:r>
            <a:r>
              <a:rPr lang="en-US" sz="2000" err="1">
                <a:cs typeface="Calibri" panose="020F0502020204030204"/>
              </a:rPr>
              <a:t>surhumain</a:t>
            </a:r>
            <a:r>
              <a:rPr lang="en-US" sz="2000">
                <a:cs typeface="Calibri" panose="020F0502020204030204"/>
              </a:rPr>
              <a:t> qui </a:t>
            </a:r>
            <a:r>
              <a:rPr lang="en-US" sz="2000" err="1">
                <a:cs typeface="Calibri" panose="020F0502020204030204"/>
              </a:rPr>
              <a:t>luttent</a:t>
            </a:r>
            <a:r>
              <a:rPr lang="en-US" sz="2000">
                <a:cs typeface="Calibri" panose="020F0502020204030204"/>
              </a:rPr>
              <a:t> </a:t>
            </a:r>
            <a:r>
              <a:rPr lang="en-US" sz="2000" err="1">
                <a:cs typeface="Calibri" panose="020F0502020204030204"/>
              </a:rPr>
              <a:t>contre</a:t>
            </a:r>
            <a:r>
              <a:rPr lang="en-US" sz="2000">
                <a:cs typeface="Calibri" panose="020F0502020204030204"/>
              </a:rPr>
              <a:t> les forces du mal de </a:t>
            </a:r>
            <a:r>
              <a:rPr lang="en-US" sz="2000" err="1">
                <a:cs typeface="Calibri" panose="020F0502020204030204"/>
              </a:rPr>
              <a:t>l'obscurentisme</a:t>
            </a:r>
            <a:r>
              <a:rPr lang="en-US" sz="2000">
                <a:cs typeface="Calibri" panose="020F0502020204030204"/>
              </a:rPr>
              <a:t>, </a:t>
            </a:r>
            <a:r>
              <a:rPr lang="en-US" sz="2000" err="1">
                <a:cs typeface="Calibri" panose="020F0502020204030204"/>
              </a:rPr>
              <a:t>toujours</a:t>
            </a:r>
            <a:r>
              <a:rPr lang="en-US" sz="2000">
                <a:cs typeface="Calibri" panose="020F0502020204030204"/>
              </a:rPr>
              <a:t> plus </a:t>
            </a:r>
            <a:r>
              <a:rPr lang="en-US" sz="2000" err="1">
                <a:cs typeface="Calibri" panose="020F0502020204030204"/>
              </a:rPr>
              <a:t>insistant</a:t>
            </a:r>
            <a:r>
              <a:rPr lang="en-US" sz="2000">
                <a:cs typeface="Calibri" panose="020F0502020204030204"/>
              </a:rPr>
              <a:t> de </a:t>
            </a:r>
            <a:r>
              <a:rPr lang="en-US" sz="2000" err="1">
                <a:cs typeface="Calibri" panose="020F0502020204030204"/>
              </a:rPr>
              <a:t>nos</a:t>
            </a:r>
            <a:r>
              <a:rPr lang="en-US" sz="2000">
                <a:cs typeface="Calibri" panose="020F0502020204030204"/>
              </a:rPr>
              <a:t> </a:t>
            </a:r>
            <a:r>
              <a:rPr lang="en-US" sz="2000" err="1">
                <a:cs typeface="Calibri" panose="020F0502020204030204"/>
              </a:rPr>
              <a:t>jours</a:t>
            </a:r>
            <a:r>
              <a:rPr lang="en-US" sz="2000">
                <a:cs typeface="Calibri" panose="020F0502020204030204"/>
              </a:rPr>
              <a:t>...</a:t>
            </a:r>
          </a:p>
        </p:txBody>
      </p:sp>
    </p:spTree>
    <p:extLst>
      <p:ext uri="{BB962C8B-B14F-4D97-AF65-F5344CB8AC3E}">
        <p14:creationId xmlns:p14="http://schemas.microsoft.com/office/powerpoint/2010/main" val="377364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A4769-C37E-5835-F9E0-63CB48018063}"/>
              </a:ext>
            </a:extLst>
          </p:cNvPr>
          <p:cNvSpPr>
            <a:spLocks noGrp="1"/>
          </p:cNvSpPr>
          <p:nvPr>
            <p:ph type="title"/>
          </p:nvPr>
        </p:nvSpPr>
        <p:spPr>
          <a:xfrm>
            <a:off x="641668" y="639520"/>
            <a:ext cx="4824211" cy="1719072"/>
          </a:xfrm>
        </p:spPr>
        <p:txBody>
          <a:bodyPr vert="horz" lIns="91440" tIns="45720" rIns="91440" bIns="45720" rtlCol="0" anchor="b">
            <a:normAutofit/>
          </a:bodyPr>
          <a:lstStyle/>
          <a:p>
            <a:r>
              <a:rPr lang="en-US" sz="3800" kern="1200">
                <a:solidFill>
                  <a:schemeClr val="tx1"/>
                </a:solidFill>
                <a:latin typeface="+mj-lt"/>
                <a:ea typeface="+mj-ea"/>
                <a:cs typeface="+mj-cs"/>
              </a:rPr>
              <a:t>Diagrammes des classe : Atelier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6A7456-9071-2AEF-12E1-9B3FE45969CC}"/>
              </a:ext>
            </a:extLst>
          </p:cNvPr>
          <p:cNvSpPr txBox="1"/>
          <p:nvPr/>
        </p:nvSpPr>
        <p:spPr>
          <a:xfrm>
            <a:off x="641668" y="2807208"/>
            <a:ext cx="464176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err="1"/>
              <a:t>Voici</a:t>
            </a:r>
            <a:r>
              <a:rPr lang="en-US" sz="1500"/>
              <a:t> comment </a:t>
            </a:r>
            <a:r>
              <a:rPr lang="en-US" sz="1500" err="1"/>
              <a:t>va</a:t>
            </a:r>
            <a:r>
              <a:rPr lang="en-US" sz="1500"/>
              <a:t> </a:t>
            </a:r>
            <a:r>
              <a:rPr lang="en-US" sz="1500" err="1"/>
              <a:t>s'organiser</a:t>
            </a:r>
            <a:r>
              <a:rPr lang="en-US" sz="1500"/>
              <a:t> le </a:t>
            </a:r>
            <a:r>
              <a:rPr lang="en-US" sz="1500" err="1"/>
              <a:t>développement</a:t>
            </a:r>
            <a:r>
              <a:rPr lang="en-US" sz="1500"/>
              <a:t> de </a:t>
            </a:r>
            <a:r>
              <a:rPr lang="en-US" sz="1500" err="1"/>
              <a:t>notre</a:t>
            </a:r>
            <a:r>
              <a:rPr lang="en-US" sz="1500"/>
              <a:t> atelier de </a:t>
            </a:r>
            <a:r>
              <a:rPr lang="en-US" sz="1500" err="1"/>
              <a:t>surhumain</a:t>
            </a:r>
            <a:r>
              <a:rPr lang="en-US" sz="1500"/>
              <a:t>, prêt à </a:t>
            </a:r>
            <a:r>
              <a:rPr lang="en-US" sz="1500" err="1"/>
              <a:t>apprendre</a:t>
            </a:r>
            <a:r>
              <a:rPr lang="en-US" sz="1500"/>
              <a:t> tout les secret de </a:t>
            </a:r>
            <a:r>
              <a:rPr lang="en-US" sz="1500" err="1"/>
              <a:t>l'Art</a:t>
            </a:r>
            <a:r>
              <a:rPr lang="en-US" sz="1500"/>
              <a:t>, </a:t>
            </a:r>
            <a:r>
              <a:rPr lang="en-US" sz="1500" err="1"/>
              <a:t>afin</a:t>
            </a:r>
            <a:r>
              <a:rPr lang="en-US" sz="1500"/>
              <a:t> de </a:t>
            </a:r>
            <a:r>
              <a:rPr lang="en-US" sz="1500" err="1"/>
              <a:t>lutter</a:t>
            </a:r>
            <a:r>
              <a:rPr lang="en-US" sz="1500"/>
              <a:t> </a:t>
            </a:r>
            <a:r>
              <a:rPr lang="en-US" sz="1500" err="1"/>
              <a:t>contre</a:t>
            </a:r>
            <a:r>
              <a:rPr lang="en-US" sz="1500"/>
              <a:t> les forces </a:t>
            </a:r>
            <a:r>
              <a:rPr lang="en-US" sz="1500" err="1"/>
              <a:t>obscurentistes</a:t>
            </a:r>
            <a:r>
              <a:rPr lang="en-US" sz="1500"/>
              <a:t> !</a:t>
            </a:r>
            <a:endParaRPr lang="en-US"/>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b="1"/>
              <a:t>Eleve</a:t>
            </a:r>
            <a:r>
              <a:rPr lang="en-US" sz="1500"/>
              <a:t> : </a:t>
            </a:r>
            <a:r>
              <a:rPr lang="en-US" sz="1500" err="1"/>
              <a:t>est</a:t>
            </a:r>
            <a:r>
              <a:rPr lang="en-US" sz="1500"/>
              <a:t> </a:t>
            </a:r>
            <a:r>
              <a:rPr lang="en-US" sz="1500" err="1"/>
              <a:t>une</a:t>
            </a:r>
            <a:r>
              <a:rPr lang="en-US" sz="1500"/>
              <a:t> </a:t>
            </a:r>
            <a:r>
              <a:rPr lang="en-US" sz="1500" err="1"/>
              <a:t>classe</a:t>
            </a:r>
            <a:r>
              <a:rPr lang="en-US" sz="1500"/>
              <a:t> qui </a:t>
            </a:r>
            <a:r>
              <a:rPr lang="en-US" sz="1500" err="1"/>
              <a:t>va</a:t>
            </a:r>
            <a:r>
              <a:rPr lang="en-US" sz="1500"/>
              <a:t> </a:t>
            </a:r>
            <a:r>
              <a:rPr lang="en-US" sz="1500" err="1"/>
              <a:t>créer</a:t>
            </a:r>
            <a:r>
              <a:rPr lang="en-US" sz="1500"/>
              <a:t> des </a:t>
            </a:r>
            <a:r>
              <a:rPr lang="en-US" sz="1500" err="1"/>
              <a:t>élèves</a:t>
            </a:r>
            <a:r>
              <a:rPr lang="en-US" sz="1500"/>
              <a:t> au </a:t>
            </a:r>
            <a:r>
              <a:rPr lang="en-US" sz="1500" err="1"/>
              <a:t>fure</a:t>
            </a:r>
            <a:r>
              <a:rPr lang="en-US" sz="1500"/>
              <a:t> et à </a:t>
            </a:r>
            <a:r>
              <a:rPr lang="en-US" sz="1500" err="1"/>
              <a:t>mesure</a:t>
            </a:r>
            <a:r>
              <a:rPr lang="en-US" sz="1500"/>
              <a:t> que le maître (Splinter) </a:t>
            </a:r>
            <a:r>
              <a:rPr lang="en-US" sz="1500" err="1"/>
              <a:t>accepte</a:t>
            </a:r>
            <a:r>
              <a:rPr lang="en-US" sz="1500"/>
              <a:t> </a:t>
            </a:r>
            <a:r>
              <a:rPr lang="en-US" sz="1500" err="1"/>
              <a:t>l'élèves</a:t>
            </a:r>
            <a:r>
              <a:rPr lang="en-US" sz="1500"/>
              <a:t> dans </a:t>
            </a:r>
            <a:r>
              <a:rPr lang="en-US" sz="1500" err="1"/>
              <a:t>l'atelier</a:t>
            </a:r>
            <a:endParaRPr lang="en-US" sz="1500" err="1">
              <a:cs typeface="Calibri"/>
            </a:endParaRPr>
          </a:p>
          <a:p>
            <a:pPr indent="-228600">
              <a:lnSpc>
                <a:spcPct val="90000"/>
              </a:lnSpc>
              <a:spcAft>
                <a:spcPts val="600"/>
              </a:spcAft>
              <a:buFont typeface="Arial" panose="020B0604020202020204" pitchFamily="34" charset="0"/>
              <a:buChar char="•"/>
            </a:pPr>
            <a:r>
              <a:rPr lang="en-US" sz="1500" b="1"/>
              <a:t>Splinter</a:t>
            </a:r>
            <a:r>
              <a:rPr lang="en-US" sz="1500"/>
              <a:t> : </a:t>
            </a:r>
            <a:r>
              <a:rPr lang="en-US" sz="1500" err="1"/>
              <a:t>est</a:t>
            </a:r>
            <a:r>
              <a:rPr lang="en-US" sz="1500"/>
              <a:t> </a:t>
            </a:r>
            <a:r>
              <a:rPr lang="en-US" sz="1500" err="1"/>
              <a:t>une</a:t>
            </a:r>
            <a:r>
              <a:rPr lang="en-US" sz="1500"/>
              <a:t> </a:t>
            </a:r>
            <a:r>
              <a:rPr lang="en-US" sz="1500" err="1"/>
              <a:t>classe</a:t>
            </a:r>
            <a:r>
              <a:rPr lang="en-US" sz="1500"/>
              <a:t> </a:t>
            </a:r>
            <a:r>
              <a:rPr lang="en-US" sz="1500" err="1"/>
              <a:t>dite</a:t>
            </a:r>
            <a:r>
              <a:rPr lang="en-US" sz="1500"/>
              <a:t> singleton, qui </a:t>
            </a:r>
            <a:r>
              <a:rPr lang="en-US" sz="1500" err="1"/>
              <a:t>gère</a:t>
            </a:r>
            <a:r>
              <a:rPr lang="en-US" sz="1500"/>
              <a:t> et </a:t>
            </a:r>
            <a:r>
              <a:rPr lang="en-US" sz="1500" err="1"/>
              <a:t>créer</a:t>
            </a:r>
            <a:r>
              <a:rPr lang="en-US" sz="1500"/>
              <a:t> son atelier </a:t>
            </a:r>
            <a:r>
              <a:rPr lang="en-US" sz="1500" err="1"/>
              <a:t>selon</a:t>
            </a:r>
            <a:r>
              <a:rPr lang="en-US" sz="1500"/>
              <a:t> </a:t>
            </a:r>
            <a:r>
              <a:rPr lang="en-US" sz="1500" err="1"/>
              <a:t>ses</a:t>
            </a:r>
            <a:r>
              <a:rPr lang="en-US" sz="1500"/>
              <a:t> </a:t>
            </a:r>
            <a:r>
              <a:rPr lang="en-US" sz="1500" err="1"/>
              <a:t>ordres</a:t>
            </a:r>
            <a:r>
              <a:rPr lang="en-US" sz="1500"/>
              <a:t>.</a:t>
            </a:r>
            <a:endParaRPr lang="en-US" sz="1500">
              <a:cs typeface="Calibri"/>
            </a:endParaRPr>
          </a:p>
          <a:p>
            <a:pPr indent="-228600">
              <a:lnSpc>
                <a:spcPct val="90000"/>
              </a:lnSpc>
              <a:spcAft>
                <a:spcPts val="600"/>
              </a:spcAft>
              <a:buFont typeface="Arial" panose="020B0604020202020204" pitchFamily="34" charset="0"/>
              <a:buChar char="•"/>
            </a:pPr>
            <a:r>
              <a:rPr lang="en-US" sz="1500" b="1"/>
              <a:t>Verrocchio</a:t>
            </a:r>
            <a:r>
              <a:rPr lang="en-US" sz="1500"/>
              <a:t> : </a:t>
            </a:r>
            <a:r>
              <a:rPr lang="en-US" sz="1500" err="1"/>
              <a:t>classe</a:t>
            </a:r>
            <a:r>
              <a:rPr lang="en-US" sz="1500"/>
              <a:t> sui </a:t>
            </a:r>
            <a:r>
              <a:rPr lang="en-US" sz="1500" err="1"/>
              <a:t>créer</a:t>
            </a:r>
            <a:r>
              <a:rPr lang="en-US" sz="1500"/>
              <a:t> </a:t>
            </a:r>
            <a:r>
              <a:rPr lang="en-US" sz="1500" err="1"/>
              <a:t>l'atelier</a:t>
            </a:r>
            <a:r>
              <a:rPr lang="en-US" sz="1500"/>
              <a:t> (photo vu </a:t>
            </a:r>
            <a:r>
              <a:rPr lang="en-US" sz="1500" err="1"/>
              <a:t>en</a:t>
            </a:r>
            <a:r>
              <a:rPr lang="en-US" sz="1500"/>
              <a:t> introduction de la </a:t>
            </a:r>
            <a:r>
              <a:rPr lang="en-US" sz="1500" err="1"/>
              <a:t>partie</a:t>
            </a:r>
            <a:r>
              <a:rPr lang="en-US" sz="1500"/>
              <a:t>). Elle </a:t>
            </a:r>
            <a:r>
              <a:rPr lang="en-US" sz="1500" err="1"/>
              <a:t>va</a:t>
            </a:r>
            <a:r>
              <a:rPr lang="en-US" sz="1500"/>
              <a:t> </a:t>
            </a:r>
            <a:r>
              <a:rPr lang="en-US" sz="1500" err="1"/>
              <a:t>réceptionner</a:t>
            </a:r>
            <a:r>
              <a:rPr lang="en-US" sz="1500"/>
              <a:t> les </a:t>
            </a:r>
            <a:r>
              <a:rPr lang="en-US" sz="1500" err="1"/>
              <a:t>élèves</a:t>
            </a:r>
            <a:r>
              <a:rPr lang="en-US" sz="1500"/>
              <a:t>, et </a:t>
            </a:r>
            <a:r>
              <a:rPr lang="en-US" sz="1500" err="1"/>
              <a:t>présenter</a:t>
            </a:r>
            <a:r>
              <a:rPr lang="en-US" sz="1500"/>
              <a:t> </a:t>
            </a:r>
            <a:r>
              <a:rPr lang="en-US" sz="1500" err="1"/>
              <a:t>l'action</a:t>
            </a:r>
            <a:r>
              <a:rPr lang="en-US" sz="1500"/>
              <a:t> des </a:t>
            </a:r>
            <a:r>
              <a:rPr lang="en-US" sz="1500" err="1"/>
              <a:t>élèves</a:t>
            </a:r>
            <a:r>
              <a:rPr lang="en-US" sz="1500"/>
              <a:t> et des </a:t>
            </a:r>
            <a:r>
              <a:rPr lang="en-US" sz="1500" err="1"/>
              <a:t>ordre</a:t>
            </a:r>
            <a:r>
              <a:rPr lang="en-US" sz="1500"/>
              <a:t> du maître Splinter.</a:t>
            </a:r>
            <a:endParaRPr lang="en-US" sz="1500">
              <a:cs typeface="Calibri"/>
            </a:endParaRPr>
          </a:p>
        </p:txBody>
      </p:sp>
      <p:pic>
        <p:nvPicPr>
          <p:cNvPr id="4" name="Picture 4">
            <a:extLst>
              <a:ext uri="{FF2B5EF4-FFF2-40B4-BE49-F238E27FC236}">
                <a16:creationId xmlns:a16="http://schemas.microsoft.com/office/drawing/2014/main" id="{12CBB03C-8E44-8B8F-FBE3-395B719BC480}"/>
              </a:ext>
            </a:extLst>
          </p:cNvPr>
          <p:cNvPicPr>
            <a:picLocks noGrp="1" noChangeAspect="1"/>
          </p:cNvPicPr>
          <p:nvPr>
            <p:ph idx="1"/>
          </p:nvPr>
        </p:nvPicPr>
        <p:blipFill>
          <a:blip r:embed="rId2"/>
          <a:stretch>
            <a:fillRect/>
          </a:stretch>
        </p:blipFill>
        <p:spPr>
          <a:xfrm>
            <a:off x="6226622" y="92728"/>
            <a:ext cx="3426363" cy="6586684"/>
          </a:xfrm>
          <a:prstGeom prst="rect">
            <a:avLst/>
          </a:prstGeom>
        </p:spPr>
      </p:pic>
    </p:spTree>
    <p:extLst>
      <p:ext uri="{BB962C8B-B14F-4D97-AF65-F5344CB8AC3E}">
        <p14:creationId xmlns:p14="http://schemas.microsoft.com/office/powerpoint/2010/main" val="285170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519E7-6E6C-87A2-6B36-D34F85E8949F}"/>
              </a:ext>
            </a:extLst>
          </p:cNvPr>
          <p:cNvSpPr>
            <a:spLocks noGrp="1"/>
          </p:cNvSpPr>
          <p:nvPr>
            <p:ph type="title"/>
          </p:nvPr>
        </p:nvSpPr>
        <p:spPr>
          <a:xfrm>
            <a:off x="640080" y="329184"/>
            <a:ext cx="6894576" cy="1783080"/>
          </a:xfrm>
        </p:spPr>
        <p:txBody>
          <a:bodyPr anchor="b">
            <a:normAutofit/>
          </a:bodyPr>
          <a:lstStyle/>
          <a:p>
            <a:r>
              <a:rPr lang="en-US" sz="5400">
                <a:cs typeface="Calibri Light"/>
              </a:rPr>
              <a:t>II.1 Design pattern utilisé</a:t>
            </a:r>
          </a:p>
        </p:txBody>
      </p:sp>
      <p:sp>
        <p:nvSpPr>
          <p:cNvPr id="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2A70FB4-3718-B4CD-07C0-06D1E3B68B24}"/>
              </a:ext>
            </a:extLst>
          </p:cNvPr>
          <p:cNvSpPr>
            <a:spLocks noGrp="1"/>
          </p:cNvSpPr>
          <p:nvPr>
            <p:ph idx="1"/>
          </p:nvPr>
        </p:nvSpPr>
        <p:spPr>
          <a:xfrm>
            <a:off x="640080" y="2706624"/>
            <a:ext cx="6894576" cy="3483864"/>
          </a:xfrm>
        </p:spPr>
        <p:txBody>
          <a:bodyPr vert="horz" lIns="91440" tIns="45720" rIns="91440" bIns="45720" rtlCol="0">
            <a:normAutofit/>
          </a:bodyPr>
          <a:lstStyle/>
          <a:p>
            <a:pPr marL="0" indent="0">
              <a:buNone/>
            </a:pPr>
            <a:r>
              <a:rPr lang="en-US" sz="2200">
                <a:cs typeface="Calibri"/>
              </a:rPr>
              <a:t>Nous n'avons pas explicitement utilisé un design pattern spécifique mais nous nous sommes inspirés du design pattern </a:t>
            </a:r>
            <a:r>
              <a:rPr lang="en-US" sz="2200" b="1">
                <a:cs typeface="Calibri"/>
              </a:rPr>
              <a:t>abstract factory</a:t>
            </a:r>
            <a:r>
              <a:rPr lang="en-US" sz="2200">
                <a:cs typeface="Calibri"/>
              </a:rPr>
              <a:t>. </a:t>
            </a:r>
          </a:p>
          <a:p>
            <a:pPr marL="0" indent="0">
              <a:buNone/>
            </a:pPr>
            <a:r>
              <a:rPr lang="en-US" sz="2200">
                <a:cs typeface="Calibri"/>
              </a:rPr>
              <a:t>Ce choix fut induit par l'utilisation courante de ce pattern lors de la création de class en Python, puisque </a:t>
            </a:r>
            <a:r>
              <a:rPr lang="en-US" sz="2200">
                <a:latin typeface="Calibri"/>
                <a:cs typeface="Calibri"/>
              </a:rPr>
              <a:t>cela </a:t>
            </a:r>
            <a:r>
              <a:rPr lang="fr" sz="2200">
                <a:latin typeface="Calibri"/>
                <a:cs typeface="Calibri"/>
              </a:rPr>
              <a:t>définit une interface pour créer toutes les instances de classes distinctes, mais laisse la création des instances de classes réel à des classes d'utilisation concrètes. Chaque type d'utilisation correspond à une certaine instance.</a:t>
            </a:r>
          </a:p>
          <a:p>
            <a:pPr marL="0" indent="0">
              <a:buNone/>
            </a:pPr>
            <a:endParaRPr lang="en-US" sz="2200">
              <a:cs typeface="Calibri"/>
            </a:endParaRPr>
          </a:p>
        </p:txBody>
      </p:sp>
      <p:pic>
        <p:nvPicPr>
          <p:cNvPr id="4" name="Picture 4">
            <a:extLst>
              <a:ext uri="{FF2B5EF4-FFF2-40B4-BE49-F238E27FC236}">
                <a16:creationId xmlns:a16="http://schemas.microsoft.com/office/drawing/2014/main" id="{0F6B86BE-68C1-AB28-654F-E2E72F49B3FF}"/>
              </a:ext>
            </a:extLst>
          </p:cNvPr>
          <p:cNvPicPr>
            <a:picLocks noChangeAspect="1"/>
          </p:cNvPicPr>
          <p:nvPr/>
        </p:nvPicPr>
        <p:blipFill rotWithShape="1">
          <a:blip r:embed="rId2"/>
          <a:srcRect l="10092" r="1" b="1"/>
          <a:stretch/>
        </p:blipFill>
        <p:spPr>
          <a:xfrm>
            <a:off x="7863840" y="494704"/>
            <a:ext cx="4014216" cy="3098927"/>
          </a:xfrm>
          <a:prstGeom prst="rect">
            <a:avLst/>
          </a:prstGeom>
        </p:spPr>
      </p:pic>
      <p:pic>
        <p:nvPicPr>
          <p:cNvPr id="3" name="Picture 4">
            <a:extLst>
              <a:ext uri="{FF2B5EF4-FFF2-40B4-BE49-F238E27FC236}">
                <a16:creationId xmlns:a16="http://schemas.microsoft.com/office/drawing/2014/main" id="{6A38C55E-2ED3-ADB2-73B5-F45DBB7A724E}"/>
              </a:ext>
            </a:extLst>
          </p:cNvPr>
          <p:cNvPicPr>
            <a:picLocks noChangeAspect="1"/>
          </p:cNvPicPr>
          <p:nvPr/>
        </p:nvPicPr>
        <p:blipFill>
          <a:blip r:embed="rId3"/>
          <a:stretch>
            <a:fillRect/>
          </a:stretch>
        </p:blipFill>
        <p:spPr>
          <a:xfrm>
            <a:off x="7944384" y="4079193"/>
            <a:ext cx="3834840" cy="2176272"/>
          </a:xfrm>
          <a:prstGeom prst="rect">
            <a:avLst/>
          </a:prstGeom>
        </p:spPr>
      </p:pic>
    </p:spTree>
    <p:extLst>
      <p:ext uri="{BB962C8B-B14F-4D97-AF65-F5344CB8AC3E}">
        <p14:creationId xmlns:p14="http://schemas.microsoft.com/office/powerpoint/2010/main" val="404328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6570A-874E-7C88-8081-F8299066709C}"/>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600" kern="1200">
                <a:solidFill>
                  <a:schemeClr val="tx1"/>
                </a:solidFill>
                <a:latin typeface="+mj-lt"/>
                <a:ea typeface="+mj-ea"/>
                <a:cs typeface="+mj-cs"/>
              </a:rPr>
              <a:t>II.2 presentation des class  - l'atelier</a:t>
            </a:r>
          </a:p>
        </p:txBody>
      </p:sp>
      <p:sp>
        <p:nvSpPr>
          <p:cNvPr id="2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E8590C1-9B5B-E6DB-85CA-AC6E208F8FFF}"/>
              </a:ext>
            </a:extLst>
          </p:cNvPr>
          <p:cNvPicPr>
            <a:picLocks noGrp="1" noChangeAspect="1"/>
          </p:cNvPicPr>
          <p:nvPr>
            <p:ph idx="1"/>
          </p:nvPr>
        </p:nvPicPr>
        <p:blipFill>
          <a:blip r:embed="rId2"/>
          <a:stretch>
            <a:fillRect/>
          </a:stretch>
        </p:blipFill>
        <p:spPr>
          <a:xfrm>
            <a:off x="4654296" y="640035"/>
            <a:ext cx="6894576" cy="3895434"/>
          </a:xfrm>
          <a:prstGeom prst="rect">
            <a:avLst/>
          </a:prstGeom>
        </p:spPr>
      </p:pic>
      <p:sp>
        <p:nvSpPr>
          <p:cNvPr id="7" name="TextBox 6">
            <a:extLst>
              <a:ext uri="{FF2B5EF4-FFF2-40B4-BE49-F238E27FC236}">
                <a16:creationId xmlns:a16="http://schemas.microsoft.com/office/drawing/2014/main" id="{9B29A542-1551-5AE6-7E48-EDA68147ADEE}"/>
              </a:ext>
            </a:extLst>
          </p:cNvPr>
          <p:cNvSpPr txBox="1"/>
          <p:nvPr/>
        </p:nvSpPr>
        <p:spPr>
          <a:xfrm>
            <a:off x="4654296" y="4798577"/>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Nous introduisons ici classiquement l'atelier Verrocchio qui accueillera nos artistes.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Il est définit en particulier par le maître, ici Splinter.</a:t>
            </a:r>
          </a:p>
        </p:txBody>
      </p:sp>
      <p:pic>
        <p:nvPicPr>
          <p:cNvPr id="3" name="Picture 4">
            <a:extLst>
              <a:ext uri="{FF2B5EF4-FFF2-40B4-BE49-F238E27FC236}">
                <a16:creationId xmlns:a16="http://schemas.microsoft.com/office/drawing/2014/main" id="{EC3BB591-E0E2-ABE2-FCAA-19F6A231E5FC}"/>
              </a:ext>
            </a:extLst>
          </p:cNvPr>
          <p:cNvPicPr>
            <a:picLocks noChangeAspect="1"/>
          </p:cNvPicPr>
          <p:nvPr/>
        </p:nvPicPr>
        <p:blipFill>
          <a:blip r:embed="rId3"/>
          <a:stretch>
            <a:fillRect/>
          </a:stretch>
        </p:blipFill>
        <p:spPr>
          <a:xfrm>
            <a:off x="4649273" y="579699"/>
            <a:ext cx="6907368" cy="3949221"/>
          </a:xfrm>
          <a:prstGeom prst="rect">
            <a:avLst/>
          </a:prstGeom>
        </p:spPr>
      </p:pic>
    </p:spTree>
    <p:extLst>
      <p:ext uri="{BB962C8B-B14F-4D97-AF65-F5344CB8AC3E}">
        <p14:creationId xmlns:p14="http://schemas.microsoft.com/office/powerpoint/2010/main" val="371845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89E36-2457-97A2-F94F-C93CA572CEC8}"/>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000" kern="1200">
                <a:solidFill>
                  <a:schemeClr val="tx1"/>
                </a:solidFill>
                <a:latin typeface="+mj-lt"/>
                <a:ea typeface="+mj-ea"/>
                <a:cs typeface="+mj-cs"/>
              </a:rPr>
              <a:t>II.2 Présentation des class  - Le maître</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B11BDE0-A24A-5EEB-D156-BA23537FB033}"/>
              </a:ext>
            </a:extLst>
          </p:cNvPr>
          <p:cNvPicPr>
            <a:picLocks noGrp="1" noChangeAspect="1"/>
          </p:cNvPicPr>
          <p:nvPr>
            <p:ph idx="1"/>
          </p:nvPr>
        </p:nvPicPr>
        <p:blipFill>
          <a:blip r:embed="rId2"/>
          <a:stretch>
            <a:fillRect/>
          </a:stretch>
        </p:blipFill>
        <p:spPr>
          <a:xfrm>
            <a:off x="4654296" y="630936"/>
            <a:ext cx="5361139" cy="3913632"/>
          </a:xfrm>
          <a:prstGeom prst="rect">
            <a:avLst/>
          </a:prstGeom>
        </p:spPr>
      </p:pic>
      <p:sp>
        <p:nvSpPr>
          <p:cNvPr id="5" name="TextBox 4">
            <a:extLst>
              <a:ext uri="{FF2B5EF4-FFF2-40B4-BE49-F238E27FC236}">
                <a16:creationId xmlns:a16="http://schemas.microsoft.com/office/drawing/2014/main" id="{01971140-7986-03DA-FFC9-DF8AFB3E7FB3}"/>
              </a:ext>
            </a:extLst>
          </p:cNvPr>
          <p:cNvSpPr txBox="1"/>
          <p:nvPr/>
        </p:nvSpPr>
        <p:spPr>
          <a:xfrm>
            <a:off x="4654296" y="4798577"/>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De même la class maître est construite classiquement tout comme celle de Verrochio. </a:t>
            </a:r>
          </a:p>
          <a:p>
            <a:pPr indent="-228600">
              <a:lnSpc>
                <a:spcPct val="90000"/>
              </a:lnSpc>
              <a:spcAft>
                <a:spcPts val="600"/>
              </a:spcAft>
              <a:buFont typeface="Arial" panose="020B0604020202020204" pitchFamily="34" charset="0"/>
              <a:buChar char="•"/>
            </a:pPr>
            <a:r>
              <a:rPr lang="en-US" sz="2200"/>
              <a:t>Ici ce n'est pas l'atelier qui définit le maître, mais bien le choix des élèves qui sont déterminé par le maître.</a:t>
            </a:r>
          </a:p>
        </p:txBody>
      </p:sp>
    </p:spTree>
    <p:extLst>
      <p:ext uri="{BB962C8B-B14F-4D97-AF65-F5344CB8AC3E}">
        <p14:creationId xmlns:p14="http://schemas.microsoft.com/office/powerpoint/2010/main" val="198258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E9E1A-15A3-7CFB-FB20-945CFCA1487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II.2 Présentation des class  - les élèves</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721FBE-E671-6971-0BB9-4BFB153AC4D8}"/>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Et </a:t>
            </a:r>
            <a:r>
              <a:rPr lang="en-US" sz="1700" err="1"/>
              <a:t>voici</a:t>
            </a:r>
            <a:r>
              <a:rPr lang="en-US" sz="1700"/>
              <a:t> </a:t>
            </a:r>
            <a:r>
              <a:rPr lang="en-US" sz="1700" err="1"/>
              <a:t>enfin</a:t>
            </a:r>
            <a:r>
              <a:rPr lang="en-US" sz="1700"/>
              <a:t> la class des </a:t>
            </a:r>
            <a:r>
              <a:rPr lang="en-US" sz="1700" err="1"/>
              <a:t>élèves</a:t>
            </a:r>
            <a:r>
              <a:rPr lang="en-US" sz="1700"/>
              <a:t> qui </a:t>
            </a:r>
            <a:r>
              <a:rPr lang="en-US" sz="1700" err="1"/>
              <a:t>définirons</a:t>
            </a:r>
            <a:r>
              <a:rPr lang="en-US" sz="1700"/>
              <a:t> </a:t>
            </a:r>
            <a:r>
              <a:rPr lang="en-US" sz="1700" err="1"/>
              <a:t>nos</a:t>
            </a:r>
            <a:r>
              <a:rPr lang="en-US" sz="1700"/>
              <a:t> artistes </a:t>
            </a:r>
            <a:r>
              <a:rPr lang="en-US" sz="1700" err="1"/>
              <a:t>en</a:t>
            </a:r>
            <a:r>
              <a:rPr lang="en-US" sz="1700"/>
              <a:t> </a:t>
            </a:r>
            <a:r>
              <a:rPr lang="en-US" sz="1700" err="1"/>
              <a:t>herbes</a:t>
            </a:r>
            <a:r>
              <a:rPr lang="en-US" sz="1700"/>
              <a:t>. </a:t>
            </a:r>
            <a:r>
              <a:rPr lang="en-US" sz="1700" err="1"/>
              <a:t>Ils</a:t>
            </a:r>
            <a:r>
              <a:rPr lang="en-US" sz="1700"/>
              <a:t> </a:t>
            </a:r>
            <a:r>
              <a:rPr lang="en-US" sz="1700" err="1"/>
              <a:t>devront</a:t>
            </a:r>
            <a:r>
              <a:rPr lang="en-US" sz="1700"/>
              <a:t> </a:t>
            </a:r>
            <a:r>
              <a:rPr lang="en-US" sz="1700" err="1"/>
              <a:t>suivre</a:t>
            </a:r>
            <a:r>
              <a:rPr lang="en-US" sz="1700"/>
              <a:t> le maître Splinter dans </a:t>
            </a:r>
            <a:r>
              <a:rPr lang="en-US" sz="1700" err="1"/>
              <a:t>ses</a:t>
            </a:r>
            <a:r>
              <a:rPr lang="en-US" sz="1700"/>
              <a:t> pas pour </a:t>
            </a:r>
            <a:r>
              <a:rPr lang="en-US" sz="1700" err="1"/>
              <a:t>poursuivre</a:t>
            </a:r>
            <a:r>
              <a:rPr lang="en-US" sz="1700"/>
              <a:t> </a:t>
            </a:r>
            <a:r>
              <a:rPr lang="en-US" sz="1700" err="1"/>
              <a:t>leur</a:t>
            </a:r>
            <a:r>
              <a:rPr lang="en-US" sz="1700"/>
              <a:t> mission </a:t>
            </a:r>
            <a:r>
              <a:rPr lang="en-US" sz="1700" err="1"/>
              <a:t>ultime</a:t>
            </a:r>
            <a:r>
              <a:rPr lang="en-US" sz="1700"/>
              <a:t>. </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err="1"/>
              <a:t>Ils</a:t>
            </a:r>
            <a:r>
              <a:rPr lang="en-US" sz="1700"/>
              <a:t> </a:t>
            </a:r>
            <a:r>
              <a:rPr lang="en-US" sz="1700" err="1"/>
              <a:t>n'auront</a:t>
            </a:r>
            <a:r>
              <a:rPr lang="en-US" sz="1700"/>
              <a:t> pour </a:t>
            </a:r>
            <a:r>
              <a:rPr lang="en-US" sz="1700" err="1"/>
              <a:t>seule</a:t>
            </a:r>
            <a:r>
              <a:rPr lang="en-US" sz="1700"/>
              <a:t> liberté de </a:t>
            </a:r>
            <a:r>
              <a:rPr lang="en-US" sz="1700" err="1"/>
              <a:t>choisir</a:t>
            </a:r>
            <a:r>
              <a:rPr lang="en-US" sz="1700"/>
              <a:t> </a:t>
            </a:r>
            <a:r>
              <a:rPr lang="en-US" sz="1700" err="1"/>
              <a:t>leur</a:t>
            </a:r>
            <a:r>
              <a:rPr lang="en-US" sz="1700"/>
              <a:t> musique </a:t>
            </a:r>
            <a:r>
              <a:rPr lang="en-US" sz="1700" err="1"/>
              <a:t>personnelle</a:t>
            </a:r>
            <a:r>
              <a:rPr lang="en-US" sz="1700"/>
              <a:t>, et </a:t>
            </a:r>
            <a:r>
              <a:rPr lang="en-US" sz="1700" err="1"/>
              <a:t>leur</a:t>
            </a:r>
            <a:r>
              <a:rPr lang="en-US" sz="1700"/>
              <a:t> </a:t>
            </a:r>
            <a:r>
              <a:rPr lang="en-US" sz="1700" err="1"/>
              <a:t>autre</a:t>
            </a:r>
            <a:r>
              <a:rPr lang="en-US" sz="1700"/>
              <a:t> liberté sera la </a:t>
            </a:r>
            <a:r>
              <a:rPr lang="en-US" sz="1700" err="1"/>
              <a:t>contrainte</a:t>
            </a:r>
            <a:r>
              <a:rPr lang="en-US" sz="1700"/>
              <a:t> des </a:t>
            </a:r>
            <a:r>
              <a:rPr lang="en-US" sz="1700" err="1"/>
              <a:t>ordres</a:t>
            </a:r>
            <a:r>
              <a:rPr lang="en-US" sz="1700"/>
              <a:t> du maître Splinter et </a:t>
            </a:r>
            <a:r>
              <a:rPr lang="en-US" sz="1700" err="1"/>
              <a:t>d'exercer</a:t>
            </a:r>
            <a:r>
              <a:rPr lang="en-US" sz="1700"/>
              <a:t> </a:t>
            </a:r>
            <a:r>
              <a:rPr lang="en-US" sz="1700" err="1"/>
              <a:t>leur</a:t>
            </a:r>
            <a:r>
              <a:rPr lang="en-US" sz="1700"/>
              <a:t> talent </a:t>
            </a:r>
            <a:r>
              <a:rPr lang="en-US" sz="1700" err="1"/>
              <a:t>d'artiste</a:t>
            </a:r>
            <a:r>
              <a:rPr lang="en-US" sz="1700"/>
              <a:t>.</a:t>
            </a:r>
            <a:endParaRPr lang="en-US" sz="1700">
              <a:cs typeface="Calibri"/>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pic>
        <p:nvPicPr>
          <p:cNvPr id="4" name="Picture 4">
            <a:extLst>
              <a:ext uri="{FF2B5EF4-FFF2-40B4-BE49-F238E27FC236}">
                <a16:creationId xmlns:a16="http://schemas.microsoft.com/office/drawing/2014/main" id="{AB5A2C2C-E884-CBED-8CCD-3437498D7606}"/>
              </a:ext>
            </a:extLst>
          </p:cNvPr>
          <p:cNvPicPr>
            <a:picLocks noGrp="1" noChangeAspect="1"/>
          </p:cNvPicPr>
          <p:nvPr>
            <p:ph idx="1"/>
          </p:nvPr>
        </p:nvPicPr>
        <p:blipFill>
          <a:blip r:embed="rId2"/>
          <a:stretch>
            <a:fillRect/>
          </a:stretch>
        </p:blipFill>
        <p:spPr>
          <a:xfrm>
            <a:off x="4654296" y="1582255"/>
            <a:ext cx="6903720" cy="3693490"/>
          </a:xfrm>
          <a:prstGeom prst="rect">
            <a:avLst/>
          </a:prstGeom>
        </p:spPr>
      </p:pic>
    </p:spTree>
    <p:extLst>
      <p:ext uri="{BB962C8B-B14F-4D97-AF65-F5344CB8AC3E}">
        <p14:creationId xmlns:p14="http://schemas.microsoft.com/office/powerpoint/2010/main" val="30593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30F51-4973-D3DE-367E-46F75E03972E}"/>
              </a:ext>
            </a:extLst>
          </p:cNvPr>
          <p:cNvSpPr>
            <a:spLocks noGrp="1"/>
          </p:cNvSpPr>
          <p:nvPr>
            <p:ph type="title"/>
          </p:nvPr>
        </p:nvSpPr>
        <p:spPr>
          <a:xfrm>
            <a:off x="1482246" y="701152"/>
            <a:ext cx="8243929" cy="805051"/>
          </a:xfrm>
        </p:spPr>
        <p:txBody>
          <a:bodyPr vert="horz" lIns="91440" tIns="45720" rIns="91440" bIns="45720" rtlCol="0" anchor="b">
            <a:normAutofit/>
          </a:bodyPr>
          <a:lstStyle/>
          <a:p>
            <a:r>
              <a:rPr lang="en-US" sz="3400" kern="1200">
                <a:latin typeface="+mj-lt"/>
                <a:ea typeface="+mj-ea"/>
                <a:cs typeface="+mj-cs"/>
              </a:rPr>
              <a:t>II.3 Le test </a:t>
            </a:r>
            <a:r>
              <a:rPr lang="en-US" sz="3400" kern="1200" err="1">
                <a:latin typeface="+mj-lt"/>
                <a:ea typeface="+mj-ea"/>
                <a:cs typeface="+mj-cs"/>
              </a:rPr>
              <a:t>unitaire</a:t>
            </a:r>
            <a:r>
              <a:rPr lang="en-US" sz="3400" kern="1200">
                <a:latin typeface="+mj-lt"/>
                <a:ea typeface="+mj-ea"/>
                <a:cs typeface="+mj-cs"/>
              </a:rPr>
              <a:t> du concours d'art  - feature</a:t>
            </a:r>
          </a:p>
        </p:txBody>
      </p:sp>
      <p:sp>
        <p:nvSpPr>
          <p:cNvPr id="16" name="Rectangle 15">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713232"/>
            <a:ext cx="422899"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Picture 4">
            <a:extLst>
              <a:ext uri="{FF2B5EF4-FFF2-40B4-BE49-F238E27FC236}">
                <a16:creationId xmlns:a16="http://schemas.microsoft.com/office/drawing/2014/main" id="{7223D243-802F-DEB6-9B82-6C6010A4F69C}"/>
              </a:ext>
            </a:extLst>
          </p:cNvPr>
          <p:cNvPicPr>
            <a:picLocks noGrp="1" noChangeAspect="1"/>
          </p:cNvPicPr>
          <p:nvPr>
            <p:ph idx="1"/>
          </p:nvPr>
        </p:nvPicPr>
        <p:blipFill>
          <a:blip r:embed="rId2"/>
          <a:stretch>
            <a:fillRect/>
          </a:stretch>
        </p:blipFill>
        <p:spPr>
          <a:xfrm>
            <a:off x="252020" y="1605291"/>
            <a:ext cx="8173539" cy="4330258"/>
          </a:xfrm>
          <a:prstGeom prst="rect">
            <a:avLst/>
          </a:prstGeom>
        </p:spPr>
      </p:pic>
      <p:sp>
        <p:nvSpPr>
          <p:cNvPr id="5" name="TextBox 4">
            <a:extLst>
              <a:ext uri="{FF2B5EF4-FFF2-40B4-BE49-F238E27FC236}">
                <a16:creationId xmlns:a16="http://schemas.microsoft.com/office/drawing/2014/main" id="{1EAE0393-D075-5A1A-FECB-0A7654ABD750}"/>
              </a:ext>
            </a:extLst>
          </p:cNvPr>
          <p:cNvSpPr txBox="1"/>
          <p:nvPr/>
        </p:nvSpPr>
        <p:spPr>
          <a:xfrm>
            <a:off x="8544162" y="2096987"/>
            <a:ext cx="2824070" cy="309544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Voici le fichier feature, qui permet d'établir le scénario de l'ajout d'un artiste dans l'atelier, selon le format python, à savoir, un scénatio adapté à la bibliothèque behave que nous allons voir dans le slide suivant.</a:t>
            </a: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CD33373D-CE13-7BEB-E47C-17899E10E1DC}"/>
              </a:ext>
            </a:extLst>
          </p:cNvPr>
          <p:cNvPicPr>
            <a:picLocks noChangeAspect="1"/>
          </p:cNvPicPr>
          <p:nvPr/>
        </p:nvPicPr>
        <p:blipFill>
          <a:blip r:embed="rId3"/>
          <a:stretch>
            <a:fillRect/>
          </a:stretch>
        </p:blipFill>
        <p:spPr>
          <a:xfrm>
            <a:off x="248991" y="1601405"/>
            <a:ext cx="8291847" cy="4320597"/>
          </a:xfrm>
          <a:prstGeom prst="rect">
            <a:avLst/>
          </a:prstGeom>
        </p:spPr>
      </p:pic>
    </p:spTree>
    <p:extLst>
      <p:ext uri="{BB962C8B-B14F-4D97-AF65-F5344CB8AC3E}">
        <p14:creationId xmlns:p14="http://schemas.microsoft.com/office/powerpoint/2010/main" val="189137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DF88-758B-23FD-E9D6-943F89B4BED7}"/>
              </a:ext>
            </a:extLst>
          </p:cNvPr>
          <p:cNvSpPr>
            <a:spLocks noGrp="1"/>
          </p:cNvSpPr>
          <p:nvPr>
            <p:ph type="title"/>
          </p:nvPr>
        </p:nvSpPr>
        <p:spPr>
          <a:xfrm>
            <a:off x="8136331" y="540167"/>
            <a:ext cx="2824070" cy="2135867"/>
          </a:xfrm>
        </p:spPr>
        <p:txBody>
          <a:bodyPr vert="horz" lIns="91440" tIns="45720" rIns="91440" bIns="45720" rtlCol="0" anchor="b">
            <a:normAutofit/>
          </a:bodyPr>
          <a:lstStyle/>
          <a:p>
            <a:r>
              <a:rPr lang="en-US" sz="3400" kern="1200">
                <a:latin typeface="+mj-lt"/>
                <a:ea typeface="+mj-ea"/>
                <a:cs typeface="+mj-cs"/>
              </a:rPr>
              <a:t>II.3 Le test unitaire du concours d'art – définition</a:t>
            </a:r>
          </a:p>
        </p:txBody>
      </p:sp>
      <p:sp>
        <p:nvSpPr>
          <p:cNvPr id="16" name="Rectangle 15">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713232"/>
            <a:ext cx="422899"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Picture 4">
            <a:extLst>
              <a:ext uri="{FF2B5EF4-FFF2-40B4-BE49-F238E27FC236}">
                <a16:creationId xmlns:a16="http://schemas.microsoft.com/office/drawing/2014/main" id="{112F7F8F-D6FA-13B2-D674-00570AFF7439}"/>
              </a:ext>
            </a:extLst>
          </p:cNvPr>
          <p:cNvPicPr>
            <a:picLocks noGrp="1" noChangeAspect="1"/>
          </p:cNvPicPr>
          <p:nvPr>
            <p:ph idx="1"/>
          </p:nvPr>
        </p:nvPicPr>
        <p:blipFill>
          <a:blip r:embed="rId2"/>
          <a:stretch>
            <a:fillRect/>
          </a:stretch>
        </p:blipFill>
        <p:spPr>
          <a:xfrm>
            <a:off x="413005" y="900432"/>
            <a:ext cx="7400808" cy="5217569"/>
          </a:xfrm>
          <a:prstGeom prst="rect">
            <a:avLst/>
          </a:prstGeom>
        </p:spPr>
      </p:pic>
      <p:sp>
        <p:nvSpPr>
          <p:cNvPr id="5" name="TextBox 4">
            <a:extLst>
              <a:ext uri="{FF2B5EF4-FFF2-40B4-BE49-F238E27FC236}">
                <a16:creationId xmlns:a16="http://schemas.microsoft.com/office/drawing/2014/main" id="{F7766858-2A9D-54A5-0DC8-D2CC9252C3AD}"/>
              </a:ext>
            </a:extLst>
          </p:cNvPr>
          <p:cNvSpPr txBox="1"/>
          <p:nvPr/>
        </p:nvSpPr>
        <p:spPr>
          <a:xfrm>
            <a:off x="8136331" y="2880452"/>
            <a:ext cx="2824070" cy="309544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err="1"/>
              <a:t>Voici</a:t>
            </a:r>
            <a:r>
              <a:rPr lang="en-US"/>
              <a:t> </a:t>
            </a:r>
            <a:r>
              <a:rPr lang="en-US" err="1"/>
              <a:t>une</a:t>
            </a:r>
            <a:r>
              <a:rPr lang="en-US"/>
              <a:t> </a:t>
            </a:r>
            <a:r>
              <a:rPr lang="en-US" err="1"/>
              <a:t>partie</a:t>
            </a:r>
            <a:r>
              <a:rPr lang="en-US"/>
              <a:t> du code de la </a:t>
            </a:r>
            <a:r>
              <a:rPr lang="en-US" err="1"/>
              <a:t>définiton</a:t>
            </a:r>
            <a:r>
              <a:rPr lang="en-US"/>
              <a:t> de la feature. </a:t>
            </a:r>
            <a:r>
              <a:rPr lang="en-US" err="1"/>
              <a:t>Nouc</a:t>
            </a:r>
            <a:r>
              <a:rPr lang="en-US"/>
              <a:t> </a:t>
            </a:r>
            <a:r>
              <a:rPr lang="en-US" err="1"/>
              <a:t>utilison</a:t>
            </a:r>
            <a:r>
              <a:rPr lang="en-US"/>
              <a:t> la </a:t>
            </a:r>
            <a:r>
              <a:rPr lang="en-US" err="1"/>
              <a:t>bibiothèque</a:t>
            </a:r>
            <a:r>
              <a:rPr lang="en-US"/>
              <a:t> </a:t>
            </a:r>
            <a:r>
              <a:rPr lang="en-US" err="1"/>
              <a:t>beahave</a:t>
            </a:r>
            <a:r>
              <a:rPr lang="en-US"/>
              <a:t> qui </a:t>
            </a:r>
            <a:r>
              <a:rPr lang="en-US" err="1"/>
              <a:t>permet</a:t>
            </a:r>
            <a:r>
              <a:rPr lang="en-US"/>
              <a:t> de "donner vie" au </a:t>
            </a:r>
            <a:r>
              <a:rPr lang="en-US" err="1"/>
              <a:t>scénario</a:t>
            </a:r>
            <a:r>
              <a:rPr lang="en-US"/>
              <a:t> du </a:t>
            </a:r>
            <a:r>
              <a:rPr lang="en-US" err="1"/>
              <a:t>slie</a:t>
            </a:r>
            <a:r>
              <a:rPr lang="en-US"/>
              <a:t> </a:t>
            </a:r>
            <a:r>
              <a:rPr lang="en-US" err="1"/>
              <a:t>précédent</a:t>
            </a:r>
            <a:r>
              <a:rPr lang="en-US"/>
              <a:t> à </a:t>
            </a:r>
            <a:r>
              <a:rPr lang="en-US" err="1"/>
              <a:t>l'aide</a:t>
            </a:r>
            <a:r>
              <a:rPr lang="en-US"/>
              <a:t> des </a:t>
            </a:r>
            <a:r>
              <a:rPr lang="en-US" err="1"/>
              <a:t>anotations</a:t>
            </a:r>
            <a:r>
              <a:rPr lang="en-US"/>
              <a:t> </a:t>
            </a:r>
            <a:r>
              <a:rPr lang="en-US" b="1">
                <a:solidFill>
                  <a:srgbClr val="FFC000"/>
                </a:solidFill>
              </a:rPr>
              <a:t>@given</a:t>
            </a:r>
            <a:r>
              <a:rPr lang="en-US"/>
              <a:t>("</a:t>
            </a:r>
            <a:r>
              <a:rPr lang="en-US" b="1">
                <a:solidFill>
                  <a:srgbClr val="00B050"/>
                </a:solidFill>
              </a:rPr>
              <a:t>&lt;initiation de </a:t>
            </a:r>
            <a:r>
              <a:rPr lang="en-US" b="1" err="1">
                <a:solidFill>
                  <a:srgbClr val="00B050"/>
                </a:solidFill>
              </a:rPr>
              <a:t>l'action</a:t>
            </a:r>
            <a:r>
              <a:rPr lang="en-US" b="1">
                <a:solidFill>
                  <a:srgbClr val="00B050"/>
                </a:solidFill>
              </a:rPr>
              <a:t>&gt;</a:t>
            </a:r>
            <a:r>
              <a:rPr lang="en-US"/>
              <a:t>"), </a:t>
            </a:r>
            <a:r>
              <a:rPr lang="en-US" b="1">
                <a:solidFill>
                  <a:srgbClr val="FFC000"/>
                </a:solidFill>
              </a:rPr>
              <a:t>@when</a:t>
            </a:r>
            <a:r>
              <a:rPr lang="en-US"/>
              <a:t>('"</a:t>
            </a:r>
            <a:r>
              <a:rPr lang="en-US" b="1">
                <a:solidFill>
                  <a:srgbClr val="00B050"/>
                </a:solidFill>
              </a:rPr>
              <a:t>&lt;description de </a:t>
            </a:r>
            <a:r>
              <a:rPr lang="en-US" b="1" err="1">
                <a:solidFill>
                  <a:srgbClr val="00B050"/>
                </a:solidFill>
              </a:rPr>
              <a:t>l'action</a:t>
            </a:r>
            <a:r>
              <a:rPr lang="en-US" b="1">
                <a:solidFill>
                  <a:srgbClr val="00B050"/>
                </a:solidFill>
              </a:rPr>
              <a:t>&gt;</a:t>
            </a:r>
            <a:r>
              <a:rPr lang="en-US"/>
              <a:t>") et </a:t>
            </a:r>
            <a:r>
              <a:rPr lang="en-US" b="1">
                <a:solidFill>
                  <a:srgbClr val="FFC000"/>
                </a:solidFill>
              </a:rPr>
              <a:t>@then</a:t>
            </a:r>
            <a:r>
              <a:rPr lang="en-US"/>
              <a:t>("</a:t>
            </a:r>
            <a:r>
              <a:rPr lang="en-US" b="1">
                <a:solidFill>
                  <a:srgbClr val="00B050"/>
                </a:solidFill>
              </a:rPr>
              <a:t>&lt;la conclusion de </a:t>
            </a:r>
            <a:r>
              <a:rPr lang="en-US" b="1" err="1">
                <a:solidFill>
                  <a:srgbClr val="00B050"/>
                </a:solidFill>
              </a:rPr>
              <a:t>l'action</a:t>
            </a:r>
            <a:r>
              <a:rPr lang="en-US" b="1">
                <a:solidFill>
                  <a:srgbClr val="00B050"/>
                </a:solidFill>
              </a:rPr>
              <a:t>&gt;</a:t>
            </a:r>
            <a:r>
              <a:rPr lang="en-US"/>
              <a:t>")</a:t>
            </a: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67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D2577-9A27-C454-48C5-8074303080C7}"/>
              </a:ext>
            </a:extLst>
          </p:cNvPr>
          <p:cNvSpPr>
            <a:spLocks noGrp="1"/>
          </p:cNvSpPr>
          <p:nvPr>
            <p:ph type="title"/>
          </p:nvPr>
        </p:nvSpPr>
        <p:spPr>
          <a:xfrm>
            <a:off x="612818" y="161449"/>
            <a:ext cx="5167185" cy="1680519"/>
          </a:xfrm>
        </p:spPr>
        <p:txBody>
          <a:bodyPr vert="horz" lIns="91440" tIns="45720" rIns="91440" bIns="45720" rtlCol="0" anchor="ctr">
            <a:normAutofit fontScale="90000"/>
          </a:bodyPr>
          <a:lstStyle/>
          <a:p>
            <a:r>
              <a:rPr lang="en-US" sz="3700"/>
              <a:t>II.3 Le test unitaire concours d'art  - le concours</a:t>
            </a:r>
          </a:p>
        </p:txBody>
      </p:sp>
      <p:sp>
        <p:nvSpPr>
          <p:cNvPr id="6" name="TextBox 5">
            <a:extLst>
              <a:ext uri="{FF2B5EF4-FFF2-40B4-BE49-F238E27FC236}">
                <a16:creationId xmlns:a16="http://schemas.microsoft.com/office/drawing/2014/main" id="{54CA23ED-F7A9-0D83-0FFE-6EA7CE092C34}"/>
              </a:ext>
            </a:extLst>
          </p:cNvPr>
          <p:cNvSpPr txBox="1"/>
          <p:nvPr/>
        </p:nvSpPr>
        <p:spPr>
          <a:xfrm>
            <a:off x="5735860" y="311703"/>
            <a:ext cx="6230732" cy="21849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1600" err="1"/>
              <a:t>Voici</a:t>
            </a:r>
            <a:r>
              <a:rPr lang="en-US" sz="1600"/>
              <a:t> </a:t>
            </a:r>
            <a:r>
              <a:rPr lang="en-US" sz="1600" err="1"/>
              <a:t>l'exécution</a:t>
            </a:r>
            <a:r>
              <a:rPr lang="en-US" sz="1600"/>
              <a:t> du test qui </a:t>
            </a:r>
            <a:r>
              <a:rPr lang="en-US" sz="1600" err="1"/>
              <a:t>utilise</a:t>
            </a:r>
            <a:r>
              <a:rPr lang="en-US" sz="1600"/>
              <a:t> la </a:t>
            </a:r>
            <a:r>
              <a:rPr lang="en-US" sz="1600" err="1"/>
              <a:t>bilbiothèque</a:t>
            </a:r>
            <a:r>
              <a:rPr lang="en-US" sz="1600"/>
              <a:t> </a:t>
            </a:r>
            <a:r>
              <a:rPr lang="en-US" sz="1600" b="1" err="1"/>
              <a:t>unittest</a:t>
            </a:r>
            <a:r>
              <a:rPr lang="en-US" sz="1600"/>
              <a:t>, qui </a:t>
            </a:r>
            <a:r>
              <a:rPr lang="en-US" sz="1600" err="1"/>
              <a:t>permet</a:t>
            </a:r>
            <a:r>
              <a:rPr lang="en-US" sz="1600"/>
              <a:t> </a:t>
            </a:r>
            <a:r>
              <a:rPr lang="en-US" sz="1600" err="1"/>
              <a:t>l'exécution</a:t>
            </a:r>
            <a:r>
              <a:rPr lang="en-US" sz="1600"/>
              <a:t> du test via la </a:t>
            </a:r>
            <a:r>
              <a:rPr lang="en-US" sz="1600" err="1"/>
              <a:t>bibliothèque</a:t>
            </a:r>
            <a:r>
              <a:rPr lang="en-US" sz="1600"/>
              <a:t> behave.</a:t>
            </a:r>
            <a:endParaRPr lang="en-US" sz="1600">
              <a:cs typeface="Calibri"/>
            </a:endParaRPr>
          </a:p>
          <a:p>
            <a:pPr indent="-228600">
              <a:lnSpc>
                <a:spcPct val="90000"/>
              </a:lnSpc>
              <a:spcAft>
                <a:spcPts val="600"/>
              </a:spcAft>
              <a:buFont typeface="Arial" panose="020B0604020202020204" pitchFamily="34" charset="0"/>
              <a:buChar char="•"/>
            </a:pPr>
            <a:r>
              <a:rPr lang="en-US" sz="1600"/>
              <a:t>Ici la </a:t>
            </a:r>
            <a:r>
              <a:rPr lang="en-US" sz="1600" err="1"/>
              <a:t>fonction</a:t>
            </a:r>
            <a:r>
              <a:rPr lang="en-US" sz="1600"/>
              <a:t> </a:t>
            </a:r>
            <a:r>
              <a:rPr lang="en-US" sz="1600" b="1" err="1">
                <a:solidFill>
                  <a:schemeClr val="accent1"/>
                </a:solidFill>
              </a:rPr>
              <a:t>testAjouterArtist</a:t>
            </a:r>
            <a:r>
              <a:rPr lang="en-US" sz="1600"/>
              <a:t>(</a:t>
            </a:r>
            <a:r>
              <a:rPr lang="en-US" sz="1600" b="1">
                <a:solidFill>
                  <a:srgbClr val="7030A0"/>
                </a:solidFill>
              </a:rPr>
              <a:t>self</a:t>
            </a:r>
            <a:r>
              <a:rPr lang="en-US" sz="1600"/>
              <a:t>) fait office de la </a:t>
            </a:r>
            <a:r>
              <a:rPr lang="en-US" sz="1600" err="1"/>
              <a:t>fonction</a:t>
            </a:r>
            <a:r>
              <a:rPr lang="en-US" sz="1600"/>
              <a:t> </a:t>
            </a:r>
            <a:r>
              <a:rPr lang="en-US" sz="1600" b="1">
                <a:solidFill>
                  <a:schemeClr val="accent1"/>
                </a:solidFill>
              </a:rPr>
              <a:t>main()</a:t>
            </a:r>
            <a:r>
              <a:rPr lang="en-US" sz="1600"/>
              <a:t> du code </a:t>
            </a:r>
            <a:r>
              <a:rPr lang="en-US" sz="1600" err="1"/>
              <a:t>classique</a:t>
            </a:r>
            <a:r>
              <a:rPr lang="en-US" sz="1600"/>
              <a:t> </a:t>
            </a:r>
            <a:r>
              <a:rPr lang="en-US" sz="1600" err="1"/>
              <a:t>en</a:t>
            </a:r>
            <a:r>
              <a:rPr lang="en-US" sz="1600"/>
              <a:t> python. </a:t>
            </a:r>
            <a:r>
              <a:rPr lang="en-US" sz="1600" err="1"/>
              <a:t>C'est</a:t>
            </a:r>
            <a:r>
              <a:rPr lang="en-US" sz="1600"/>
              <a:t> </a:t>
            </a:r>
            <a:r>
              <a:rPr lang="en-US" sz="1600" err="1"/>
              <a:t>là</a:t>
            </a:r>
            <a:r>
              <a:rPr lang="en-US" sz="1600"/>
              <a:t> </a:t>
            </a:r>
            <a:r>
              <a:rPr lang="en-US" sz="1600" err="1"/>
              <a:t>où</a:t>
            </a:r>
            <a:r>
              <a:rPr lang="en-US" sz="1600"/>
              <a:t> </a:t>
            </a:r>
            <a:r>
              <a:rPr lang="en-US" sz="1600" err="1"/>
              <a:t>l'on</a:t>
            </a:r>
            <a:r>
              <a:rPr lang="en-US" sz="1600"/>
              <a:t> </a:t>
            </a:r>
            <a:r>
              <a:rPr lang="en-US" sz="1600" err="1"/>
              <a:t>va</a:t>
            </a:r>
            <a:r>
              <a:rPr lang="en-US" sz="1600"/>
              <a:t> </a:t>
            </a:r>
            <a:r>
              <a:rPr lang="en-US" sz="1600" err="1"/>
              <a:t>configurer</a:t>
            </a:r>
            <a:r>
              <a:rPr lang="en-US" sz="1600"/>
              <a:t> </a:t>
            </a:r>
            <a:r>
              <a:rPr lang="en-US" sz="1600" err="1"/>
              <a:t>nos</a:t>
            </a:r>
            <a:r>
              <a:rPr lang="en-US" sz="1600"/>
              <a:t> </a:t>
            </a:r>
            <a:r>
              <a:rPr lang="en-US" sz="1600" err="1"/>
              <a:t>paramètres</a:t>
            </a:r>
            <a:r>
              <a:rPr lang="en-US" sz="1600"/>
              <a:t> qui </a:t>
            </a:r>
            <a:r>
              <a:rPr lang="en-US" sz="1600" err="1"/>
              <a:t>permettent</a:t>
            </a:r>
            <a:r>
              <a:rPr lang="en-US" sz="1600"/>
              <a:t> </a:t>
            </a:r>
            <a:r>
              <a:rPr lang="en-US" sz="1600" err="1"/>
              <a:t>d'introduire</a:t>
            </a:r>
            <a:r>
              <a:rPr lang="en-US" sz="1600"/>
              <a:t> les </a:t>
            </a:r>
            <a:r>
              <a:rPr lang="en-US" sz="1600" err="1"/>
              <a:t>attributs</a:t>
            </a:r>
            <a:r>
              <a:rPr lang="en-US" sz="1600"/>
              <a:t> et modules des classes </a:t>
            </a:r>
            <a:r>
              <a:rPr lang="en-US" sz="1600" err="1"/>
              <a:t>associée</a:t>
            </a:r>
            <a:r>
              <a:rPr lang="en-US" sz="1600"/>
              <a:t> à </a:t>
            </a:r>
            <a:r>
              <a:rPr lang="en-US" sz="1600" err="1"/>
              <a:t>l'atelier</a:t>
            </a:r>
            <a:r>
              <a:rPr lang="en-US" sz="1600"/>
              <a:t> Verrocchio </a:t>
            </a:r>
            <a:r>
              <a:rPr lang="en-US" sz="1600" err="1"/>
              <a:t>nécessaire</a:t>
            </a:r>
            <a:r>
              <a:rPr lang="en-US" sz="1600"/>
              <a:t> à </a:t>
            </a:r>
            <a:r>
              <a:rPr lang="en-US" sz="1600" err="1"/>
              <a:t>l'ajout</a:t>
            </a:r>
            <a:r>
              <a:rPr lang="en-US" sz="1600"/>
              <a:t> </a:t>
            </a:r>
            <a:r>
              <a:rPr lang="en-US" sz="1600" err="1"/>
              <a:t>d'artiste</a:t>
            </a:r>
            <a:r>
              <a:rPr lang="en-US" sz="1600"/>
              <a:t> dans </a:t>
            </a:r>
            <a:r>
              <a:rPr lang="en-US" sz="1600" err="1"/>
              <a:t>l'atelier</a:t>
            </a:r>
            <a:r>
              <a:rPr lang="en-US" sz="1600"/>
              <a:t>.</a:t>
            </a:r>
            <a:endParaRPr lang="en-US" sz="1600">
              <a:cs typeface="Calibri"/>
            </a:endParaRPr>
          </a:p>
          <a:p>
            <a:pPr indent="-228600">
              <a:lnSpc>
                <a:spcPct val="90000"/>
              </a:lnSpc>
              <a:spcAft>
                <a:spcPts val="600"/>
              </a:spcAft>
              <a:buFont typeface="Arial" panose="020B0604020202020204" pitchFamily="34" charset="0"/>
              <a:buChar char="•"/>
            </a:pPr>
            <a:r>
              <a:rPr lang="en-US" sz="1600"/>
              <a:t>Ici, Léonard de Vinci à passé avec succès le concours d'art (nous </a:t>
            </a:r>
            <a:r>
              <a:rPr lang="en-US" sz="1600" err="1"/>
              <a:t>n'en</a:t>
            </a:r>
            <a:r>
              <a:rPr lang="en-US" sz="1600"/>
              <a:t> </a:t>
            </a:r>
            <a:r>
              <a:rPr lang="en-US" sz="1600" err="1"/>
              <a:t>attendons</a:t>
            </a:r>
            <a:r>
              <a:rPr lang="en-US" sz="1600"/>
              <a:t> pas </a:t>
            </a:r>
            <a:r>
              <a:rPr lang="en-US" sz="1600" err="1"/>
              <a:t>moins</a:t>
            </a:r>
            <a:r>
              <a:rPr lang="en-US" sz="1600"/>
              <a:t> de </a:t>
            </a:r>
            <a:r>
              <a:rPr lang="en-US" sz="1600" err="1"/>
              <a:t>lui</a:t>
            </a:r>
            <a:r>
              <a:rPr lang="en-US" sz="1600"/>
              <a:t>)</a:t>
            </a:r>
            <a:endParaRPr lang="en-US" sz="1600">
              <a:cs typeface="Calibri"/>
            </a:endParaRPr>
          </a:p>
        </p:txBody>
      </p:sp>
      <p:pic>
        <p:nvPicPr>
          <p:cNvPr id="4" name="Picture 4">
            <a:extLst>
              <a:ext uri="{FF2B5EF4-FFF2-40B4-BE49-F238E27FC236}">
                <a16:creationId xmlns:a16="http://schemas.microsoft.com/office/drawing/2014/main" id="{D0B6465D-ACAB-7FF4-E2A9-86853D239456}"/>
              </a:ext>
            </a:extLst>
          </p:cNvPr>
          <p:cNvPicPr>
            <a:picLocks noGrp="1" noChangeAspect="1"/>
          </p:cNvPicPr>
          <p:nvPr>
            <p:ph idx="1"/>
          </p:nvPr>
        </p:nvPicPr>
        <p:blipFill>
          <a:blip r:embed="rId2"/>
          <a:stretch>
            <a:fillRect/>
          </a:stretch>
        </p:blipFill>
        <p:spPr>
          <a:xfrm>
            <a:off x="296451" y="1992629"/>
            <a:ext cx="5488679" cy="4516075"/>
          </a:xfrm>
          <a:prstGeom prst="rect">
            <a:avLst/>
          </a:prstGeom>
        </p:spPr>
      </p:pic>
      <p:pic>
        <p:nvPicPr>
          <p:cNvPr id="5" name="Picture 5">
            <a:extLst>
              <a:ext uri="{FF2B5EF4-FFF2-40B4-BE49-F238E27FC236}">
                <a16:creationId xmlns:a16="http://schemas.microsoft.com/office/drawing/2014/main" id="{C28CD8D3-D2A3-57AB-5C57-7FCF51661E05}"/>
              </a:ext>
            </a:extLst>
          </p:cNvPr>
          <p:cNvPicPr>
            <a:picLocks noChangeAspect="1"/>
          </p:cNvPicPr>
          <p:nvPr/>
        </p:nvPicPr>
        <p:blipFill>
          <a:blip r:embed="rId3"/>
          <a:stretch>
            <a:fillRect/>
          </a:stretch>
        </p:blipFill>
        <p:spPr>
          <a:xfrm>
            <a:off x="4770986" y="2703851"/>
            <a:ext cx="6605325" cy="2041855"/>
          </a:xfrm>
          <a:prstGeom prst="rect">
            <a:avLst/>
          </a:prstGeom>
        </p:spPr>
      </p:pic>
    </p:spTree>
    <p:extLst>
      <p:ext uri="{BB962C8B-B14F-4D97-AF65-F5344CB8AC3E}">
        <p14:creationId xmlns:p14="http://schemas.microsoft.com/office/powerpoint/2010/main" val="163686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A5CA0-F498-34F1-CFAF-D2DA0383A195}"/>
              </a:ext>
            </a:extLst>
          </p:cNvPr>
          <p:cNvSpPr>
            <a:spLocks noGrp="1"/>
          </p:cNvSpPr>
          <p:nvPr>
            <p:ph type="title"/>
          </p:nvPr>
        </p:nvSpPr>
        <p:spPr>
          <a:xfrm>
            <a:off x="640080" y="325369"/>
            <a:ext cx="4368602" cy="1956841"/>
          </a:xfrm>
        </p:spPr>
        <p:txBody>
          <a:bodyPr anchor="b">
            <a:normAutofit/>
          </a:bodyPr>
          <a:lstStyle/>
          <a:p>
            <a:r>
              <a:rPr lang="en-US" sz="5400">
                <a:cs typeface="Calibri Light"/>
              </a:rPr>
              <a:t>Sommaire</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ACCFC9-5FBE-3E34-FABF-F417B1A2A5B9}"/>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err="1">
                <a:cs typeface="Calibri"/>
              </a:rPr>
              <a:t>Diagramme</a:t>
            </a:r>
            <a:r>
              <a:rPr lang="en-US" sz="2200">
                <a:cs typeface="Calibri"/>
              </a:rPr>
              <a:t> des classes </a:t>
            </a:r>
            <a:r>
              <a:rPr lang="en-US" sz="2200" err="1">
                <a:cs typeface="Calibri"/>
              </a:rPr>
              <a:t>générale</a:t>
            </a:r>
          </a:p>
          <a:p>
            <a:endParaRPr lang="en-US" sz="2200">
              <a:cs typeface="Calibri"/>
            </a:endParaRPr>
          </a:p>
          <a:p>
            <a:r>
              <a:rPr lang="en-US" sz="2200" err="1">
                <a:cs typeface="Calibri"/>
              </a:rPr>
              <a:t>Partie</a:t>
            </a:r>
            <a:r>
              <a:rPr lang="en-US" sz="2200">
                <a:cs typeface="Calibri"/>
              </a:rPr>
              <a:t> I : La musique</a:t>
            </a:r>
            <a:endParaRPr lang="en-US"/>
          </a:p>
          <a:p>
            <a:endParaRPr lang="en-US" sz="2200">
              <a:cs typeface="Calibri"/>
            </a:endParaRPr>
          </a:p>
          <a:p>
            <a:r>
              <a:rPr lang="en-US" sz="2200" err="1">
                <a:cs typeface="Calibri"/>
              </a:rPr>
              <a:t>Partie</a:t>
            </a:r>
            <a:r>
              <a:rPr lang="en-US" sz="2200">
                <a:cs typeface="Calibri"/>
              </a:rPr>
              <a:t> II : L'atelier</a:t>
            </a:r>
          </a:p>
          <a:p>
            <a:endParaRPr lang="en-US" sz="2200">
              <a:cs typeface="Calibri"/>
            </a:endParaRPr>
          </a:p>
          <a:p>
            <a:r>
              <a:rPr lang="en-US" sz="2200" err="1">
                <a:cs typeface="Calibri"/>
              </a:rPr>
              <a:t>Partie</a:t>
            </a:r>
            <a:r>
              <a:rPr lang="en-US" sz="2200">
                <a:cs typeface="Calibri"/>
              </a:rPr>
              <a:t> III : Le merge.</a:t>
            </a:r>
          </a:p>
        </p:txBody>
      </p:sp>
      <p:pic>
        <p:nvPicPr>
          <p:cNvPr id="5" name="Picture 4" descr="Tourne-disque tournant et bokeh">
            <a:extLst>
              <a:ext uri="{FF2B5EF4-FFF2-40B4-BE49-F238E27FC236}">
                <a16:creationId xmlns:a16="http://schemas.microsoft.com/office/drawing/2014/main" id="{63334324-D619-661A-F2B9-691A6076C5E5}"/>
              </a:ext>
            </a:extLst>
          </p:cNvPr>
          <p:cNvPicPr>
            <a:picLocks noChangeAspect="1"/>
          </p:cNvPicPr>
          <p:nvPr/>
        </p:nvPicPr>
        <p:blipFill rotWithShape="1">
          <a:blip r:embed="rId2"/>
          <a:srcRect l="14881" r="18264"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2262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DF8AD-1C53-5089-0C44-5867B6912109}"/>
              </a:ext>
            </a:extLst>
          </p:cNvPr>
          <p:cNvSpPr>
            <a:spLocks noGrp="1"/>
          </p:cNvSpPr>
          <p:nvPr>
            <p:ph type="title"/>
          </p:nvPr>
        </p:nvSpPr>
        <p:spPr>
          <a:xfrm>
            <a:off x="838200" y="365125"/>
            <a:ext cx="4172755" cy="1336295"/>
          </a:xfrm>
        </p:spPr>
        <p:txBody>
          <a:bodyPr/>
          <a:lstStyle/>
          <a:p>
            <a:r>
              <a:rPr lang="en-US">
                <a:cs typeface="Calibri Light"/>
              </a:rPr>
              <a:t>III. Le merge - Python </a:t>
            </a:r>
            <a:endParaRPr lang="en-US"/>
          </a:p>
        </p:txBody>
      </p:sp>
      <p:pic>
        <p:nvPicPr>
          <p:cNvPr id="4" name="Picture 4">
            <a:extLst>
              <a:ext uri="{FF2B5EF4-FFF2-40B4-BE49-F238E27FC236}">
                <a16:creationId xmlns:a16="http://schemas.microsoft.com/office/drawing/2014/main" id="{D7735EA7-40B8-9195-B9ED-169E27FBB55C}"/>
              </a:ext>
            </a:extLst>
          </p:cNvPr>
          <p:cNvPicPr>
            <a:picLocks noGrp="1" noChangeAspect="1"/>
          </p:cNvPicPr>
          <p:nvPr>
            <p:ph idx="1"/>
          </p:nvPr>
        </p:nvPicPr>
        <p:blipFill>
          <a:blip r:embed="rId2"/>
          <a:stretch>
            <a:fillRect/>
          </a:stretch>
        </p:blipFill>
        <p:spPr>
          <a:xfrm>
            <a:off x="5632361" y="101342"/>
            <a:ext cx="6518856" cy="3217169"/>
          </a:xfrm>
        </p:spPr>
      </p:pic>
      <p:pic>
        <p:nvPicPr>
          <p:cNvPr id="5" name="Picture 5">
            <a:extLst>
              <a:ext uri="{FF2B5EF4-FFF2-40B4-BE49-F238E27FC236}">
                <a16:creationId xmlns:a16="http://schemas.microsoft.com/office/drawing/2014/main" id="{4BD976DE-405E-7373-BD2D-2F5ED043C826}"/>
              </a:ext>
            </a:extLst>
          </p:cNvPr>
          <p:cNvPicPr>
            <a:picLocks noChangeAspect="1"/>
          </p:cNvPicPr>
          <p:nvPr/>
        </p:nvPicPr>
        <p:blipFill>
          <a:blip r:embed="rId3"/>
          <a:stretch>
            <a:fillRect/>
          </a:stretch>
        </p:blipFill>
        <p:spPr>
          <a:xfrm>
            <a:off x="6076681" y="3377491"/>
            <a:ext cx="6070243" cy="2539270"/>
          </a:xfrm>
          <a:prstGeom prst="rect">
            <a:avLst/>
          </a:prstGeom>
        </p:spPr>
      </p:pic>
      <p:pic>
        <p:nvPicPr>
          <p:cNvPr id="6" name="Picture 6">
            <a:extLst>
              <a:ext uri="{FF2B5EF4-FFF2-40B4-BE49-F238E27FC236}">
                <a16:creationId xmlns:a16="http://schemas.microsoft.com/office/drawing/2014/main" id="{72EADCBB-5595-1551-5A32-0CA71EC1CD28}"/>
              </a:ext>
            </a:extLst>
          </p:cNvPr>
          <p:cNvPicPr>
            <a:picLocks noChangeAspect="1"/>
          </p:cNvPicPr>
          <p:nvPr/>
        </p:nvPicPr>
        <p:blipFill>
          <a:blip r:embed="rId4"/>
          <a:stretch>
            <a:fillRect/>
          </a:stretch>
        </p:blipFill>
        <p:spPr>
          <a:xfrm>
            <a:off x="2146" y="4730693"/>
            <a:ext cx="6553200" cy="2129600"/>
          </a:xfrm>
          <a:prstGeom prst="rect">
            <a:avLst/>
          </a:prstGeom>
        </p:spPr>
      </p:pic>
      <p:sp>
        <p:nvSpPr>
          <p:cNvPr id="7" name="TextBox 6">
            <a:extLst>
              <a:ext uri="{FF2B5EF4-FFF2-40B4-BE49-F238E27FC236}">
                <a16:creationId xmlns:a16="http://schemas.microsoft.com/office/drawing/2014/main" id="{6223FA4E-4211-33A6-43F9-31B653F6F988}"/>
              </a:ext>
            </a:extLst>
          </p:cNvPr>
          <p:cNvSpPr txBox="1"/>
          <p:nvPr/>
        </p:nvSpPr>
        <p:spPr>
          <a:xfrm>
            <a:off x="670774" y="1851338"/>
            <a:ext cx="402464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Nous </a:t>
            </a:r>
            <a:r>
              <a:rPr lang="en-US" err="1">
                <a:cs typeface="Calibri"/>
              </a:rPr>
              <a:t>voici</a:t>
            </a:r>
            <a:r>
              <a:rPr lang="en-US">
                <a:cs typeface="Calibri"/>
              </a:rPr>
              <a:t> à la </a:t>
            </a:r>
            <a:r>
              <a:rPr lang="en-US" err="1">
                <a:cs typeface="Calibri"/>
              </a:rPr>
              <a:t>partie</a:t>
            </a:r>
            <a:r>
              <a:rPr lang="en-US">
                <a:cs typeface="Calibri"/>
              </a:rPr>
              <a:t> Merge des codes : faire </a:t>
            </a:r>
            <a:r>
              <a:rPr lang="en-US" err="1">
                <a:cs typeface="Calibri"/>
              </a:rPr>
              <a:t>venir</a:t>
            </a:r>
            <a:r>
              <a:rPr lang="en-US">
                <a:cs typeface="Calibri"/>
              </a:rPr>
              <a:t> de la music dans </a:t>
            </a:r>
            <a:r>
              <a:rPr lang="en-US" err="1">
                <a:cs typeface="Calibri"/>
              </a:rPr>
              <a:t>l'atelier</a:t>
            </a:r>
            <a:r>
              <a:rPr lang="en-US">
                <a:cs typeface="Calibri"/>
              </a:rPr>
              <a:t>. </a:t>
            </a:r>
          </a:p>
          <a:p>
            <a:endParaRPr lang="en-US">
              <a:cs typeface="Calibri"/>
            </a:endParaRPr>
          </a:p>
          <a:p>
            <a:r>
              <a:rPr lang="en-US">
                <a:cs typeface="Calibri"/>
              </a:rPr>
              <a:t>Pour les </a:t>
            </a:r>
            <a:r>
              <a:rPr lang="en-US" err="1">
                <a:cs typeface="Calibri"/>
              </a:rPr>
              <a:t>besoins</a:t>
            </a:r>
            <a:r>
              <a:rPr lang="en-US">
                <a:cs typeface="Calibri"/>
              </a:rPr>
              <a:t> nous </a:t>
            </a:r>
            <a:r>
              <a:rPr lang="en-US" err="1">
                <a:cs typeface="Calibri"/>
              </a:rPr>
              <a:t>avons</a:t>
            </a:r>
            <a:r>
              <a:rPr lang="en-US">
                <a:cs typeface="Calibri"/>
              </a:rPr>
              <a:t> </a:t>
            </a:r>
            <a:r>
              <a:rPr lang="en-US" err="1">
                <a:cs typeface="Calibri"/>
              </a:rPr>
              <a:t>modifié</a:t>
            </a:r>
            <a:r>
              <a:rPr lang="en-US">
                <a:cs typeface="Calibri"/>
              </a:rPr>
              <a:t> les classes, </a:t>
            </a:r>
            <a:r>
              <a:rPr lang="en-US" err="1">
                <a:cs typeface="Calibri"/>
              </a:rPr>
              <a:t>en</a:t>
            </a:r>
            <a:r>
              <a:rPr lang="en-US">
                <a:cs typeface="Calibri"/>
              </a:rPr>
              <a:t> gardant, dans le </a:t>
            </a:r>
            <a:r>
              <a:rPr lang="en-US" err="1">
                <a:cs typeface="Calibri"/>
              </a:rPr>
              <a:t>cas</a:t>
            </a:r>
            <a:r>
              <a:rPr lang="en-US">
                <a:cs typeface="Calibri"/>
              </a:rPr>
              <a:t> Python, le </a:t>
            </a:r>
            <a:r>
              <a:rPr lang="en-US" err="1">
                <a:cs typeface="Calibri"/>
              </a:rPr>
              <a:t>même</a:t>
            </a:r>
            <a:r>
              <a:rPr lang="en-US">
                <a:cs typeface="Calibri"/>
              </a:rPr>
              <a:t> pattern, à savoir </a:t>
            </a:r>
            <a:r>
              <a:rPr lang="en-US" err="1">
                <a:cs typeface="Calibri"/>
              </a:rPr>
              <a:t>l'abstrat</a:t>
            </a:r>
            <a:r>
              <a:rPr lang="en-US">
                <a:cs typeface="Calibri"/>
              </a:rPr>
              <a:t> factory, qui </a:t>
            </a:r>
            <a:r>
              <a:rPr lang="en-US" err="1">
                <a:cs typeface="Calibri"/>
              </a:rPr>
              <a:t>permet</a:t>
            </a:r>
            <a:r>
              <a:rPr lang="en-US">
                <a:cs typeface="Calibri"/>
              </a:rPr>
              <a:t> de </a:t>
            </a:r>
            <a:r>
              <a:rPr lang="en-US" err="1">
                <a:cs typeface="Calibri"/>
              </a:rPr>
              <a:t>définir</a:t>
            </a:r>
            <a:r>
              <a:rPr lang="en-US">
                <a:cs typeface="Calibri"/>
              </a:rPr>
              <a:t> les </a:t>
            </a:r>
            <a:r>
              <a:rPr lang="en-US" err="1">
                <a:cs typeface="Calibri"/>
              </a:rPr>
              <a:t>fonctions</a:t>
            </a:r>
            <a:r>
              <a:rPr lang="en-US">
                <a:cs typeface="Calibri"/>
              </a:rPr>
              <a:t> des classes </a:t>
            </a:r>
            <a:r>
              <a:rPr lang="en-US" err="1">
                <a:cs typeface="Calibri"/>
              </a:rPr>
              <a:t>en</a:t>
            </a:r>
            <a:r>
              <a:rPr lang="en-US">
                <a:cs typeface="Calibri"/>
              </a:rPr>
              <a:t> </a:t>
            </a:r>
            <a:r>
              <a:rPr lang="en-US" err="1">
                <a:cs typeface="Calibri"/>
              </a:rPr>
              <a:t>objet</a:t>
            </a:r>
            <a:r>
              <a:rPr lang="en-US">
                <a:cs typeface="Calibri"/>
              </a:rPr>
              <a:t> </a:t>
            </a:r>
            <a:r>
              <a:rPr lang="en-US" err="1">
                <a:cs typeface="Calibri"/>
              </a:rPr>
              <a:t>abstrait</a:t>
            </a:r>
            <a:r>
              <a:rPr lang="en-US">
                <a:cs typeface="Calibri"/>
              </a:rPr>
              <a:t>, </a:t>
            </a:r>
            <a:r>
              <a:rPr lang="en-US" err="1">
                <a:cs typeface="Calibri"/>
              </a:rPr>
              <a:t>d'outils</a:t>
            </a:r>
            <a:r>
              <a:rPr lang="en-US">
                <a:cs typeface="Calibri"/>
              </a:rPr>
              <a:t> qui </a:t>
            </a:r>
            <a:r>
              <a:rPr lang="en-US" err="1">
                <a:cs typeface="Calibri"/>
              </a:rPr>
              <a:t>s'enboitent</a:t>
            </a:r>
            <a:r>
              <a:rPr lang="en-US">
                <a:cs typeface="Calibri"/>
              </a:rPr>
              <a:t> dans un format simple, sans de </a:t>
            </a:r>
            <a:r>
              <a:rPr lang="en-US" err="1">
                <a:cs typeface="Calibri"/>
              </a:rPr>
              <a:t>fonguration</a:t>
            </a:r>
            <a:r>
              <a:rPr lang="en-US">
                <a:cs typeface="Calibri"/>
              </a:rPr>
              <a:t> </a:t>
            </a:r>
            <a:r>
              <a:rPr lang="en-US" err="1">
                <a:cs typeface="Calibri"/>
              </a:rPr>
              <a:t>particulière</a:t>
            </a:r>
            <a:endParaRPr lang="en-US" err="1">
              <a:ea typeface="Calibri"/>
              <a:cs typeface="Calibri"/>
            </a:endParaRPr>
          </a:p>
        </p:txBody>
      </p:sp>
    </p:spTree>
    <p:extLst>
      <p:ext uri="{BB962C8B-B14F-4D97-AF65-F5344CB8AC3E}">
        <p14:creationId xmlns:p14="http://schemas.microsoft.com/office/powerpoint/2010/main" val="43354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F9B3-25C8-BD40-B330-C754AB3C852F}"/>
              </a:ext>
            </a:extLst>
          </p:cNvPr>
          <p:cNvSpPr>
            <a:spLocks noGrp="1"/>
          </p:cNvSpPr>
          <p:nvPr>
            <p:ph type="title"/>
          </p:nvPr>
        </p:nvSpPr>
        <p:spPr>
          <a:xfrm>
            <a:off x="505496" y="96815"/>
            <a:ext cx="6265572" cy="1336295"/>
          </a:xfrm>
        </p:spPr>
        <p:txBody>
          <a:bodyPr/>
          <a:lstStyle/>
          <a:p>
            <a:r>
              <a:rPr lang="en-US">
                <a:cs typeface="Calibri Light"/>
              </a:rPr>
              <a:t>III. Le merge – test Python</a:t>
            </a:r>
            <a:endParaRPr lang="en-US"/>
          </a:p>
        </p:txBody>
      </p:sp>
      <p:pic>
        <p:nvPicPr>
          <p:cNvPr id="4" name="Picture 4">
            <a:extLst>
              <a:ext uri="{FF2B5EF4-FFF2-40B4-BE49-F238E27FC236}">
                <a16:creationId xmlns:a16="http://schemas.microsoft.com/office/drawing/2014/main" id="{DFA5549F-D36B-F9E4-263A-75E8CF461B26}"/>
              </a:ext>
            </a:extLst>
          </p:cNvPr>
          <p:cNvPicPr>
            <a:picLocks noGrp="1" noChangeAspect="1"/>
          </p:cNvPicPr>
          <p:nvPr>
            <p:ph idx="1"/>
          </p:nvPr>
        </p:nvPicPr>
        <p:blipFill>
          <a:blip r:embed="rId2"/>
          <a:stretch>
            <a:fillRect/>
          </a:stretch>
        </p:blipFill>
        <p:spPr>
          <a:xfrm>
            <a:off x="171232" y="1246075"/>
            <a:ext cx="7127281" cy="3567874"/>
          </a:xfrm>
        </p:spPr>
      </p:pic>
      <p:pic>
        <p:nvPicPr>
          <p:cNvPr id="5" name="Picture 5">
            <a:extLst>
              <a:ext uri="{FF2B5EF4-FFF2-40B4-BE49-F238E27FC236}">
                <a16:creationId xmlns:a16="http://schemas.microsoft.com/office/drawing/2014/main" id="{8D866B29-8D3B-6624-B682-C89AA9E031DF}"/>
              </a:ext>
            </a:extLst>
          </p:cNvPr>
          <p:cNvPicPr>
            <a:picLocks noChangeAspect="1"/>
          </p:cNvPicPr>
          <p:nvPr/>
        </p:nvPicPr>
        <p:blipFill>
          <a:blip r:embed="rId3"/>
          <a:stretch>
            <a:fillRect/>
          </a:stretch>
        </p:blipFill>
        <p:spPr>
          <a:xfrm>
            <a:off x="5851300" y="2132601"/>
            <a:ext cx="6070242" cy="4492428"/>
          </a:xfrm>
          <a:prstGeom prst="rect">
            <a:avLst/>
          </a:prstGeom>
        </p:spPr>
      </p:pic>
      <p:sp>
        <p:nvSpPr>
          <p:cNvPr id="6" name="TextBox 5">
            <a:extLst>
              <a:ext uri="{FF2B5EF4-FFF2-40B4-BE49-F238E27FC236}">
                <a16:creationId xmlns:a16="http://schemas.microsoft.com/office/drawing/2014/main" id="{BA8A4CF9-59D8-C989-0C72-1CC76FF0DFB8}"/>
              </a:ext>
            </a:extLst>
          </p:cNvPr>
          <p:cNvSpPr txBox="1"/>
          <p:nvPr/>
        </p:nvSpPr>
        <p:spPr>
          <a:xfrm>
            <a:off x="324654" y="5296437"/>
            <a:ext cx="52025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Nous </a:t>
            </a:r>
            <a:r>
              <a:rPr lang="en-US" err="1">
                <a:cs typeface="Calibri"/>
              </a:rPr>
              <a:t>mettons</a:t>
            </a:r>
            <a:r>
              <a:rPr lang="en-US">
                <a:cs typeface="Calibri"/>
              </a:rPr>
              <a:t> </a:t>
            </a:r>
            <a:r>
              <a:rPr lang="en-US" err="1">
                <a:cs typeface="Calibri"/>
              </a:rPr>
              <a:t>en</a:t>
            </a:r>
            <a:r>
              <a:rPr lang="en-US">
                <a:cs typeface="Calibri"/>
              </a:rPr>
              <a:t> place </a:t>
            </a:r>
            <a:r>
              <a:rPr lang="en-US" err="1">
                <a:cs typeface="Calibri"/>
              </a:rPr>
              <a:t>ainsi</a:t>
            </a:r>
            <a:r>
              <a:rPr lang="en-US">
                <a:cs typeface="Calibri"/>
              </a:rPr>
              <a:t> un test </a:t>
            </a:r>
            <a:r>
              <a:rPr lang="en-US" err="1">
                <a:cs typeface="Calibri"/>
              </a:rPr>
              <a:t>unittest</a:t>
            </a:r>
            <a:r>
              <a:rPr lang="en-US">
                <a:cs typeface="Calibri"/>
              </a:rPr>
              <a:t> de la </a:t>
            </a:r>
            <a:r>
              <a:rPr lang="en-US" err="1">
                <a:cs typeface="Calibri"/>
              </a:rPr>
              <a:t>même</a:t>
            </a:r>
            <a:r>
              <a:rPr lang="en-US">
                <a:cs typeface="Calibri"/>
              </a:rPr>
              <a:t> manière que </a:t>
            </a:r>
            <a:r>
              <a:rPr lang="en-US" err="1">
                <a:cs typeface="Calibri"/>
              </a:rPr>
              <a:t>précédement</a:t>
            </a:r>
            <a:r>
              <a:rPr lang="en-US">
                <a:cs typeface="Calibri"/>
              </a:rPr>
              <a:t> pour </a:t>
            </a:r>
            <a:r>
              <a:rPr lang="en-US" err="1">
                <a:cs typeface="Calibri"/>
              </a:rPr>
              <a:t>ajouter</a:t>
            </a:r>
            <a:r>
              <a:rPr lang="en-US">
                <a:cs typeface="Calibri"/>
              </a:rPr>
              <a:t> </a:t>
            </a:r>
            <a:r>
              <a:rPr lang="en-US" err="1">
                <a:cs typeface="Calibri"/>
              </a:rPr>
              <a:t>une</a:t>
            </a:r>
            <a:r>
              <a:rPr lang="en-US">
                <a:cs typeface="Calibri"/>
              </a:rPr>
              <a:t> musique dans la </a:t>
            </a:r>
            <a:r>
              <a:rPr lang="en-US" err="1">
                <a:cs typeface="Calibri"/>
              </a:rPr>
              <a:t>playist</a:t>
            </a:r>
            <a:r>
              <a:rPr lang="en-US">
                <a:cs typeface="Calibri"/>
              </a:rPr>
              <a:t> de l'atelier.</a:t>
            </a:r>
            <a:endParaRPr lang="en-US" err="1"/>
          </a:p>
        </p:txBody>
      </p:sp>
    </p:spTree>
    <p:extLst>
      <p:ext uri="{BB962C8B-B14F-4D97-AF65-F5344CB8AC3E}">
        <p14:creationId xmlns:p14="http://schemas.microsoft.com/office/powerpoint/2010/main" val="1840771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75C3-D3DF-8984-6F3E-09B732EA108E}"/>
              </a:ext>
            </a:extLst>
          </p:cNvPr>
          <p:cNvSpPr>
            <a:spLocks noGrp="1"/>
          </p:cNvSpPr>
          <p:nvPr>
            <p:ph type="title"/>
          </p:nvPr>
        </p:nvSpPr>
        <p:spPr>
          <a:xfrm>
            <a:off x="162059" y="96815"/>
            <a:ext cx="10515600" cy="1325563"/>
          </a:xfrm>
        </p:spPr>
        <p:txBody>
          <a:bodyPr/>
          <a:lstStyle/>
          <a:p>
            <a:r>
              <a:rPr lang="en-US">
                <a:cs typeface="Calibri Light"/>
              </a:rPr>
              <a:t>III. Le merge – </a:t>
            </a:r>
            <a:r>
              <a:rPr lang="en-US" err="1">
                <a:cs typeface="Calibri Light"/>
              </a:rPr>
              <a:t>resultat</a:t>
            </a:r>
            <a:r>
              <a:rPr lang="en-US">
                <a:cs typeface="Calibri Light"/>
              </a:rPr>
              <a:t> test Python</a:t>
            </a:r>
            <a:endParaRPr lang="en-US"/>
          </a:p>
        </p:txBody>
      </p:sp>
      <p:pic>
        <p:nvPicPr>
          <p:cNvPr id="4" name="Picture 4">
            <a:extLst>
              <a:ext uri="{FF2B5EF4-FFF2-40B4-BE49-F238E27FC236}">
                <a16:creationId xmlns:a16="http://schemas.microsoft.com/office/drawing/2014/main" id="{C21CCA97-12A2-1A2C-283C-3D9734F3DE74}"/>
              </a:ext>
            </a:extLst>
          </p:cNvPr>
          <p:cNvPicPr>
            <a:picLocks noGrp="1" noChangeAspect="1"/>
          </p:cNvPicPr>
          <p:nvPr>
            <p:ph idx="1"/>
          </p:nvPr>
        </p:nvPicPr>
        <p:blipFill>
          <a:blip r:embed="rId2"/>
          <a:stretch>
            <a:fillRect/>
          </a:stretch>
        </p:blipFill>
        <p:spPr>
          <a:xfrm>
            <a:off x="213021" y="1246076"/>
            <a:ext cx="5305056" cy="4351338"/>
          </a:xfrm>
        </p:spPr>
      </p:pic>
      <p:pic>
        <p:nvPicPr>
          <p:cNvPr id="5" name="Picture 5">
            <a:extLst>
              <a:ext uri="{FF2B5EF4-FFF2-40B4-BE49-F238E27FC236}">
                <a16:creationId xmlns:a16="http://schemas.microsoft.com/office/drawing/2014/main" id="{23431BD0-6921-7E3C-113E-3D9925AB0BC5}"/>
              </a:ext>
            </a:extLst>
          </p:cNvPr>
          <p:cNvPicPr>
            <a:picLocks noChangeAspect="1"/>
          </p:cNvPicPr>
          <p:nvPr/>
        </p:nvPicPr>
        <p:blipFill>
          <a:blip r:embed="rId3"/>
          <a:stretch>
            <a:fillRect/>
          </a:stretch>
        </p:blipFill>
        <p:spPr>
          <a:xfrm>
            <a:off x="4434626" y="1546312"/>
            <a:ext cx="7014693" cy="2327234"/>
          </a:xfrm>
          <a:prstGeom prst="rect">
            <a:avLst/>
          </a:prstGeom>
        </p:spPr>
      </p:pic>
      <p:sp>
        <p:nvSpPr>
          <p:cNvPr id="6" name="TextBox 5">
            <a:extLst>
              <a:ext uri="{FF2B5EF4-FFF2-40B4-BE49-F238E27FC236}">
                <a16:creationId xmlns:a16="http://schemas.microsoft.com/office/drawing/2014/main" id="{2710E88A-1A9A-35FA-567E-C21A1BDF72B4}"/>
              </a:ext>
            </a:extLst>
          </p:cNvPr>
          <p:cNvSpPr txBox="1"/>
          <p:nvPr/>
        </p:nvSpPr>
        <p:spPr>
          <a:xfrm>
            <a:off x="5862570" y="4212465"/>
            <a:ext cx="55244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Ici nous </a:t>
            </a:r>
            <a:r>
              <a:rPr lang="en-US" err="1">
                <a:cs typeface="Calibri"/>
              </a:rPr>
              <a:t>avons</a:t>
            </a:r>
            <a:r>
              <a:rPr lang="en-US">
                <a:cs typeface="Calibri"/>
              </a:rPr>
              <a:t> </a:t>
            </a:r>
            <a:r>
              <a:rPr lang="en-US" err="1">
                <a:cs typeface="Calibri"/>
              </a:rPr>
              <a:t>donc</a:t>
            </a:r>
            <a:r>
              <a:rPr lang="en-US">
                <a:cs typeface="Calibri"/>
              </a:rPr>
              <a:t> : </a:t>
            </a:r>
          </a:p>
          <a:p>
            <a:pPr marL="285750" indent="-285750">
              <a:buFont typeface="Arial"/>
              <a:buChar char="•"/>
            </a:pPr>
            <a:r>
              <a:rPr lang="en-US">
                <a:cs typeface="Calibri"/>
              </a:rPr>
              <a:t>Le </a:t>
            </a:r>
            <a:r>
              <a:rPr lang="en-US" err="1">
                <a:cs typeface="Calibri"/>
              </a:rPr>
              <a:t>venu</a:t>
            </a:r>
            <a:r>
              <a:rPr lang="en-US">
                <a:cs typeface="Calibri"/>
              </a:rPr>
              <a:t> du maître (master), la venue de </a:t>
            </a:r>
            <a:r>
              <a:rPr lang="en-US" err="1">
                <a:cs typeface="Calibri"/>
              </a:rPr>
              <a:t>l'élève</a:t>
            </a:r>
            <a:r>
              <a:rPr lang="en-US">
                <a:cs typeface="Calibri"/>
              </a:rPr>
              <a:t> Léonard de Vinci (artiste1), dans </a:t>
            </a:r>
            <a:r>
              <a:rPr lang="en-US" err="1">
                <a:cs typeface="Calibri"/>
              </a:rPr>
              <a:t>l'atelier</a:t>
            </a:r>
            <a:r>
              <a:rPr lang="en-US">
                <a:cs typeface="Calibri"/>
              </a:rPr>
              <a:t> </a:t>
            </a:r>
            <a:r>
              <a:rPr lang="en-US" err="1">
                <a:cs typeface="Calibri"/>
              </a:rPr>
              <a:t>Verrochio</a:t>
            </a:r>
            <a:r>
              <a:rPr lang="en-US">
                <a:cs typeface="Calibri"/>
              </a:rPr>
              <a:t> (atelier), pour </a:t>
            </a:r>
            <a:r>
              <a:rPr lang="en-US" err="1">
                <a:cs typeface="Calibri"/>
              </a:rPr>
              <a:t>écouter</a:t>
            </a:r>
            <a:r>
              <a:rPr lang="en-US">
                <a:cs typeface="Calibri"/>
              </a:rPr>
              <a:t> la musique et </a:t>
            </a:r>
            <a:r>
              <a:rPr lang="en-US" err="1">
                <a:cs typeface="Calibri"/>
              </a:rPr>
              <a:t>décidé</a:t>
            </a:r>
            <a:r>
              <a:rPr lang="en-US">
                <a:cs typeface="Calibri"/>
              </a:rPr>
              <a:t> de </a:t>
            </a:r>
            <a:r>
              <a:rPr lang="en-US" err="1">
                <a:cs typeface="Calibri"/>
              </a:rPr>
              <a:t>l'ajouter</a:t>
            </a:r>
            <a:r>
              <a:rPr lang="en-US">
                <a:cs typeface="Calibri"/>
              </a:rPr>
              <a:t> </a:t>
            </a:r>
            <a:r>
              <a:rPr lang="en-US" err="1">
                <a:cs typeface="Calibri"/>
              </a:rPr>
              <a:t>ou</a:t>
            </a:r>
            <a:r>
              <a:rPr lang="en-US">
                <a:cs typeface="Calibri"/>
              </a:rPr>
              <a:t> non à la </a:t>
            </a:r>
            <a:r>
              <a:rPr lang="en-US" err="1">
                <a:cs typeface="Calibri"/>
              </a:rPr>
              <a:t>playiste</a:t>
            </a:r>
            <a:r>
              <a:rPr lang="en-US">
                <a:cs typeface="Calibri"/>
              </a:rPr>
              <a:t>. </a:t>
            </a:r>
          </a:p>
          <a:p>
            <a:pPr marL="285750" indent="-285750">
              <a:buFont typeface="Arial"/>
              <a:buChar char="•"/>
            </a:pPr>
            <a:r>
              <a:rPr lang="en-US" err="1">
                <a:cs typeface="Calibri"/>
              </a:rPr>
              <a:t>Etant</a:t>
            </a:r>
            <a:r>
              <a:rPr lang="en-US">
                <a:cs typeface="Calibri"/>
              </a:rPr>
              <a:t> </a:t>
            </a:r>
            <a:r>
              <a:rPr lang="en-US" err="1">
                <a:cs typeface="Calibri"/>
              </a:rPr>
              <a:t>donnée</a:t>
            </a:r>
            <a:r>
              <a:rPr lang="en-US">
                <a:cs typeface="Calibri"/>
              </a:rPr>
              <a:t> que </a:t>
            </a:r>
            <a:r>
              <a:rPr lang="en-US" err="1">
                <a:cs typeface="Calibri"/>
              </a:rPr>
              <a:t>c'est</a:t>
            </a:r>
            <a:r>
              <a:rPr lang="en-US">
                <a:cs typeface="Calibri"/>
              </a:rPr>
              <a:t> du Jimi Hendrix, la musique </a:t>
            </a:r>
            <a:r>
              <a:rPr lang="en-US" err="1">
                <a:cs typeface="Calibri"/>
              </a:rPr>
              <a:t>fut</a:t>
            </a:r>
            <a:r>
              <a:rPr lang="en-US">
                <a:cs typeface="Calibri"/>
              </a:rPr>
              <a:t> </a:t>
            </a:r>
            <a:r>
              <a:rPr lang="en-US" err="1">
                <a:cs typeface="Calibri"/>
              </a:rPr>
              <a:t>directement</a:t>
            </a:r>
            <a:r>
              <a:rPr lang="en-US">
                <a:cs typeface="Calibri"/>
              </a:rPr>
              <a:t> </a:t>
            </a:r>
            <a:r>
              <a:rPr lang="en-US" err="1">
                <a:cs typeface="Calibri"/>
              </a:rPr>
              <a:t>ajoutée</a:t>
            </a:r>
            <a:r>
              <a:rPr lang="en-US">
                <a:cs typeface="Calibri"/>
              </a:rPr>
              <a:t> à la </a:t>
            </a:r>
            <a:r>
              <a:rPr lang="en-US" err="1">
                <a:cs typeface="Calibri"/>
              </a:rPr>
              <a:t>playiste</a:t>
            </a:r>
            <a:r>
              <a:rPr lang="en-US">
                <a:cs typeface="Calibri"/>
              </a:rPr>
              <a:t> de </a:t>
            </a:r>
            <a:r>
              <a:rPr lang="en-US" err="1">
                <a:cs typeface="Calibri"/>
              </a:rPr>
              <a:t>l'atelier</a:t>
            </a:r>
            <a:r>
              <a:rPr lang="en-US">
                <a:cs typeface="Calibri"/>
              </a:rPr>
              <a:t>.</a:t>
            </a:r>
          </a:p>
        </p:txBody>
      </p:sp>
    </p:spTree>
    <p:extLst>
      <p:ext uri="{BB962C8B-B14F-4D97-AF65-F5344CB8AC3E}">
        <p14:creationId xmlns:p14="http://schemas.microsoft.com/office/powerpoint/2010/main" val="2086351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0BC3BA54-1741-849B-0C08-80CC5CE00790}"/>
              </a:ext>
            </a:extLst>
          </p:cNvPr>
          <p:cNvPicPr>
            <a:picLocks noGrp="1" noChangeAspect="1"/>
          </p:cNvPicPr>
          <p:nvPr>
            <p:ph idx="1"/>
          </p:nvPr>
        </p:nvPicPr>
        <p:blipFill rotWithShape="1">
          <a:blip r:embed="rId2"/>
          <a:srcRect t="2978" b="1580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CEB04366-6B03-F759-3CAB-90FFC4831C38}"/>
              </a:ext>
            </a:extLst>
          </p:cNvPr>
          <p:cNvSpPr txBox="1"/>
          <p:nvPr/>
        </p:nvSpPr>
        <p:spPr>
          <a:xfrm>
            <a:off x="5116668" y="134155"/>
            <a:ext cx="49959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4"/>
                </a:solidFill>
                <a:cs typeface="Calibri"/>
              </a:rPr>
              <a:t>Merci pour </a:t>
            </a:r>
            <a:r>
              <a:rPr lang="en-US" sz="3200" b="1" err="1">
                <a:solidFill>
                  <a:schemeClr val="accent4"/>
                </a:solidFill>
                <a:cs typeface="Calibri"/>
              </a:rPr>
              <a:t>votre</a:t>
            </a:r>
            <a:r>
              <a:rPr lang="en-US" sz="3200" b="1">
                <a:solidFill>
                  <a:schemeClr val="accent4"/>
                </a:solidFill>
                <a:cs typeface="Calibri"/>
              </a:rPr>
              <a:t> lecture, de </a:t>
            </a:r>
            <a:r>
              <a:rPr lang="en-US" sz="3200" b="1" err="1">
                <a:solidFill>
                  <a:schemeClr val="accent4"/>
                </a:solidFill>
                <a:cs typeface="Calibri"/>
              </a:rPr>
              <a:t>votre</a:t>
            </a:r>
            <a:r>
              <a:rPr lang="en-US" sz="3200" b="1">
                <a:solidFill>
                  <a:schemeClr val="accent4"/>
                </a:solidFill>
                <a:cs typeface="Calibri"/>
              </a:rPr>
              <a:t> attention, </a:t>
            </a:r>
            <a:r>
              <a:rPr lang="en-US" sz="3200" b="1" err="1">
                <a:solidFill>
                  <a:schemeClr val="accent4"/>
                </a:solidFill>
                <a:cs typeface="Calibri"/>
              </a:rPr>
              <a:t>ainsi</a:t>
            </a:r>
            <a:r>
              <a:rPr lang="en-US" sz="3200" b="1">
                <a:solidFill>
                  <a:schemeClr val="accent4"/>
                </a:solidFill>
                <a:cs typeface="Calibri"/>
              </a:rPr>
              <a:t> que de </a:t>
            </a:r>
            <a:r>
              <a:rPr lang="en-US" sz="3200" b="1" err="1">
                <a:solidFill>
                  <a:schemeClr val="accent4"/>
                </a:solidFill>
                <a:cs typeface="Calibri"/>
              </a:rPr>
              <a:t>votre</a:t>
            </a:r>
            <a:r>
              <a:rPr lang="en-US" sz="3200" b="1">
                <a:solidFill>
                  <a:schemeClr val="accent4"/>
                </a:solidFill>
                <a:cs typeface="Calibri"/>
              </a:rPr>
              <a:t> </a:t>
            </a:r>
            <a:r>
              <a:rPr lang="en-US" sz="3200" b="1" err="1">
                <a:solidFill>
                  <a:schemeClr val="accent4"/>
                </a:solidFill>
                <a:cs typeface="Calibri"/>
              </a:rPr>
              <a:t>suivi</a:t>
            </a:r>
            <a:r>
              <a:rPr lang="en-US" sz="3200" b="1">
                <a:solidFill>
                  <a:schemeClr val="accent4"/>
                </a:solidFill>
                <a:cs typeface="Calibri"/>
              </a:rPr>
              <a:t> </a:t>
            </a:r>
            <a:r>
              <a:rPr lang="en-US" sz="3200" b="1" err="1">
                <a:solidFill>
                  <a:schemeClr val="accent4"/>
                </a:solidFill>
                <a:cs typeface="Calibri"/>
              </a:rPr>
              <a:t>cette</a:t>
            </a:r>
            <a:r>
              <a:rPr lang="en-US" sz="3200" b="1">
                <a:solidFill>
                  <a:schemeClr val="accent4"/>
                </a:solidFill>
                <a:cs typeface="Calibri"/>
              </a:rPr>
              <a:t> </a:t>
            </a:r>
            <a:r>
              <a:rPr lang="en-US" sz="3200" b="1" err="1">
                <a:solidFill>
                  <a:schemeClr val="accent4"/>
                </a:solidFill>
                <a:cs typeface="Calibri"/>
              </a:rPr>
              <a:t>année</a:t>
            </a:r>
            <a:r>
              <a:rPr lang="en-US" sz="3200" b="1">
                <a:solidFill>
                  <a:schemeClr val="accent4"/>
                </a:solidFill>
                <a:cs typeface="Calibri"/>
              </a:rPr>
              <a:t> !</a:t>
            </a:r>
          </a:p>
        </p:txBody>
      </p:sp>
    </p:spTree>
    <p:extLst>
      <p:ext uri="{BB962C8B-B14F-4D97-AF65-F5344CB8AC3E}">
        <p14:creationId xmlns:p14="http://schemas.microsoft.com/office/powerpoint/2010/main" val="389521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07A5-2563-D2FB-F80E-D20B8D13142A}"/>
              </a:ext>
            </a:extLst>
          </p:cNvPr>
          <p:cNvSpPr>
            <a:spLocks noGrp="1"/>
          </p:cNvSpPr>
          <p:nvPr>
            <p:ph type="title"/>
          </p:nvPr>
        </p:nvSpPr>
        <p:spPr>
          <a:xfrm>
            <a:off x="7427890" y="365125"/>
            <a:ext cx="3925910" cy="2345140"/>
          </a:xfrm>
        </p:spPr>
        <p:txBody>
          <a:bodyPr>
            <a:normAutofit/>
          </a:bodyPr>
          <a:lstStyle/>
          <a:p>
            <a:r>
              <a:rPr lang="en-US" err="1">
                <a:cs typeface="Calibri Light"/>
              </a:rPr>
              <a:t>Diagramme</a:t>
            </a:r>
            <a:r>
              <a:rPr lang="en-US">
                <a:cs typeface="Calibri Light"/>
              </a:rPr>
              <a:t> des classes </a:t>
            </a:r>
            <a:r>
              <a:rPr lang="en-US" err="1">
                <a:cs typeface="Calibri Light"/>
              </a:rPr>
              <a:t>générale</a:t>
            </a:r>
            <a:endParaRPr lang="en-US" err="1"/>
          </a:p>
        </p:txBody>
      </p:sp>
      <p:pic>
        <p:nvPicPr>
          <p:cNvPr id="4" name="Picture 4">
            <a:extLst>
              <a:ext uri="{FF2B5EF4-FFF2-40B4-BE49-F238E27FC236}">
                <a16:creationId xmlns:a16="http://schemas.microsoft.com/office/drawing/2014/main" id="{4CF3AEB0-B2CE-5C0F-2AD3-864EC46DC145}"/>
              </a:ext>
            </a:extLst>
          </p:cNvPr>
          <p:cNvPicPr>
            <a:picLocks noGrp="1" noChangeAspect="1"/>
          </p:cNvPicPr>
          <p:nvPr>
            <p:ph idx="1"/>
          </p:nvPr>
        </p:nvPicPr>
        <p:blipFill>
          <a:blip r:embed="rId2"/>
          <a:stretch>
            <a:fillRect/>
          </a:stretch>
        </p:blipFill>
        <p:spPr>
          <a:xfrm>
            <a:off x="413307" y="97710"/>
            <a:ext cx="5687950" cy="6519281"/>
          </a:xfrm>
        </p:spPr>
      </p:pic>
      <p:sp>
        <p:nvSpPr>
          <p:cNvPr id="5" name="TextBox 4">
            <a:extLst>
              <a:ext uri="{FF2B5EF4-FFF2-40B4-BE49-F238E27FC236}">
                <a16:creationId xmlns:a16="http://schemas.microsoft.com/office/drawing/2014/main" id="{FD1CE404-8C23-EDE1-255A-752D2B5D73F1}"/>
              </a:ext>
            </a:extLst>
          </p:cNvPr>
          <p:cNvSpPr txBox="1"/>
          <p:nvPr/>
        </p:nvSpPr>
        <p:spPr>
          <a:xfrm>
            <a:off x="7593168" y="3098978"/>
            <a:ext cx="33404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Voici</a:t>
            </a:r>
            <a:r>
              <a:rPr lang="en-US">
                <a:cs typeface="Calibri"/>
              </a:rPr>
              <a:t> </a:t>
            </a:r>
            <a:r>
              <a:rPr lang="en-US" err="1">
                <a:cs typeface="Calibri"/>
              </a:rPr>
              <a:t>une</a:t>
            </a:r>
            <a:r>
              <a:rPr lang="en-US">
                <a:cs typeface="Calibri"/>
              </a:rPr>
              <a:t> </a:t>
            </a:r>
            <a:r>
              <a:rPr lang="en-US" err="1">
                <a:cs typeface="Calibri"/>
              </a:rPr>
              <a:t>présentation</a:t>
            </a:r>
            <a:r>
              <a:rPr lang="en-US">
                <a:cs typeface="Calibri"/>
              </a:rPr>
              <a:t> </a:t>
            </a:r>
            <a:r>
              <a:rPr lang="en-US" err="1">
                <a:cs typeface="Calibri"/>
              </a:rPr>
              <a:t>générale</a:t>
            </a:r>
            <a:r>
              <a:rPr lang="en-US">
                <a:cs typeface="Calibri"/>
              </a:rPr>
              <a:t> de </a:t>
            </a:r>
            <a:r>
              <a:rPr lang="en-US" err="1">
                <a:cs typeface="Calibri"/>
              </a:rPr>
              <a:t>l'organisation</a:t>
            </a:r>
            <a:r>
              <a:rPr lang="en-US">
                <a:cs typeface="Calibri"/>
              </a:rPr>
              <a:t> et de </a:t>
            </a:r>
            <a:r>
              <a:rPr lang="en-US" err="1">
                <a:cs typeface="Calibri"/>
              </a:rPr>
              <a:t>l'interaction</a:t>
            </a:r>
            <a:r>
              <a:rPr lang="en-US">
                <a:cs typeface="Calibri"/>
              </a:rPr>
              <a:t> entre les classes à </a:t>
            </a:r>
            <a:r>
              <a:rPr lang="en-US" err="1">
                <a:cs typeface="Calibri"/>
              </a:rPr>
              <a:t>l'aide</a:t>
            </a:r>
            <a:r>
              <a:rPr lang="en-US">
                <a:cs typeface="Calibri"/>
              </a:rPr>
              <a:t> du </a:t>
            </a:r>
            <a:r>
              <a:rPr lang="en-US" err="1">
                <a:cs typeface="Calibri"/>
              </a:rPr>
              <a:t>diagramme</a:t>
            </a:r>
            <a:r>
              <a:rPr lang="en-US">
                <a:cs typeface="Calibri"/>
              </a:rPr>
              <a:t> des classes fait à </a:t>
            </a:r>
            <a:r>
              <a:rPr lang="en-US" err="1">
                <a:cs typeface="Calibri"/>
              </a:rPr>
              <a:t>partir</a:t>
            </a:r>
            <a:r>
              <a:rPr lang="en-US">
                <a:cs typeface="Calibri"/>
              </a:rPr>
              <a:t> du site </a:t>
            </a:r>
            <a:r>
              <a:rPr lang="en-US">
                <a:cs typeface="Calibri"/>
                <a:hlinkClick r:id="rId3"/>
              </a:rPr>
              <a:t>PlantUML</a:t>
            </a:r>
            <a:br>
              <a:rPr lang="en-US">
                <a:cs typeface="Calibri"/>
              </a:rPr>
            </a:br>
            <a:r>
              <a:rPr lang="en-US">
                <a:cs typeface="Calibri"/>
              </a:rPr>
              <a:t>(</a:t>
            </a:r>
            <a:r>
              <a:rPr lang="en-US" err="1">
                <a:cs typeface="Calibri"/>
              </a:rPr>
              <a:t>vous</a:t>
            </a:r>
            <a:r>
              <a:rPr lang="en-US">
                <a:cs typeface="Calibri"/>
              </a:rPr>
              <a:t> </a:t>
            </a:r>
            <a:r>
              <a:rPr lang="en-US" err="1">
                <a:cs typeface="Calibri"/>
              </a:rPr>
              <a:t>pouvez</a:t>
            </a:r>
            <a:r>
              <a:rPr lang="en-US">
                <a:cs typeface="Calibri"/>
              </a:rPr>
              <a:t> le </a:t>
            </a:r>
            <a:r>
              <a:rPr lang="en-US" err="1">
                <a:cs typeface="Calibri"/>
              </a:rPr>
              <a:t>retrouver</a:t>
            </a:r>
            <a:r>
              <a:rPr lang="en-US">
                <a:cs typeface="Calibri"/>
              </a:rPr>
              <a:t> dans le </a:t>
            </a:r>
            <a:r>
              <a:rPr lang="en-US">
                <a:cs typeface="Calibri"/>
                <a:hlinkClick r:id="rId4"/>
              </a:rPr>
              <a:t>github</a:t>
            </a:r>
            <a:r>
              <a:rPr lang="en-US">
                <a:cs typeface="Calibri"/>
              </a:rPr>
              <a:t> du </a:t>
            </a:r>
            <a:r>
              <a:rPr lang="en-US" err="1">
                <a:cs typeface="Calibri"/>
              </a:rPr>
              <a:t>projet</a:t>
            </a:r>
            <a:r>
              <a:rPr lang="en-US">
                <a:cs typeface="Calibri"/>
              </a:rPr>
              <a:t>)</a:t>
            </a:r>
          </a:p>
        </p:txBody>
      </p:sp>
    </p:spTree>
    <p:extLst>
      <p:ext uri="{BB962C8B-B14F-4D97-AF65-F5344CB8AC3E}">
        <p14:creationId xmlns:p14="http://schemas.microsoft.com/office/powerpoint/2010/main" val="84075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198FE9F-D9BC-AF5B-B4F4-4EC6BD6E50C0}"/>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cs typeface="Calibri Light"/>
              </a:rPr>
              <a:t>Partie I : musique</a:t>
            </a:r>
            <a:endParaRPr lang="en-US" sz="3800">
              <a:solidFill>
                <a:schemeClr val="bg1"/>
              </a:solidFill>
            </a:endParaRPr>
          </a:p>
        </p:txBody>
      </p:sp>
      <p:cxnSp>
        <p:nvCxnSpPr>
          <p:cNvPr id="56" name="Straight Connector 5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9B333E99-C777-D8BC-8462-6113F09DC62F}"/>
              </a:ext>
            </a:extLst>
          </p:cNvPr>
          <p:cNvSpPr>
            <a:spLocks noGrp="1"/>
          </p:cNvSpPr>
          <p:nvPr>
            <p:ph idx="1"/>
          </p:nvPr>
        </p:nvSpPr>
        <p:spPr>
          <a:xfrm>
            <a:off x="897769" y="1909192"/>
            <a:ext cx="4586513" cy="3647710"/>
          </a:xfrm>
        </p:spPr>
        <p:txBody>
          <a:bodyPr vert="horz" lIns="91440" tIns="45720" rIns="91440" bIns="45720" rtlCol="0">
            <a:normAutofit/>
          </a:bodyPr>
          <a:lstStyle/>
          <a:p>
            <a:endParaRPr lang="en-US" sz="1400">
              <a:solidFill>
                <a:schemeClr val="bg1"/>
              </a:solidFill>
              <a:ea typeface="+mj-lt"/>
              <a:cs typeface="+mj-lt"/>
            </a:endParaRPr>
          </a:p>
          <a:p>
            <a:pPr>
              <a:buClr>
                <a:srgbClr val="8AD0D6"/>
              </a:buClr>
            </a:pPr>
            <a:r>
              <a:rPr lang="en-US" sz="1400">
                <a:solidFill>
                  <a:schemeClr val="bg1"/>
                </a:solidFill>
                <a:ea typeface="+mn-lt"/>
                <a:cs typeface="+mn-lt"/>
              </a:rPr>
              <a:t>Deep within the heart of the music industry, a group of rebels dared to challenge the conventional notion of musical excellence. They believed that even the worst of songs deserved recognition, if only for their ability to evoke laughter and spark a sense of camaraderie among listeners.</a:t>
            </a:r>
            <a:endParaRPr lang="en-US" sz="1400">
              <a:solidFill>
                <a:schemeClr val="bg1"/>
              </a:solidFill>
            </a:endParaRPr>
          </a:p>
          <a:p>
            <a:pPr>
              <a:buClr>
                <a:srgbClr val="8AD0D6"/>
              </a:buClr>
            </a:pPr>
            <a:endParaRPr lang="en-US" sz="1400">
              <a:solidFill>
                <a:schemeClr val="bg1"/>
              </a:solidFill>
              <a:ea typeface="+mj-lt"/>
              <a:cs typeface="Calibri"/>
            </a:endParaRPr>
          </a:p>
          <a:p>
            <a:pPr marL="0" indent="0">
              <a:buNone/>
            </a:pPr>
            <a:r>
              <a:rPr lang="en-US" sz="1400">
                <a:solidFill>
                  <a:schemeClr val="bg1"/>
                </a:solidFill>
                <a:ea typeface="+mn-lt"/>
                <a:cs typeface="Calibri"/>
              </a:rPr>
              <a:t>Class Album: generates albums with</a:t>
            </a:r>
            <a:r>
              <a:rPr lang="en-US" sz="1400">
                <a:solidFill>
                  <a:schemeClr val="bg1"/>
                </a:solidFill>
                <a:ea typeface="+mj-lt"/>
                <a:cs typeface="Calibri"/>
              </a:rPr>
              <a:t> </a:t>
            </a:r>
            <a:r>
              <a:rPr lang="en-US" sz="1400">
                <a:solidFill>
                  <a:schemeClr val="bg1"/>
                </a:solidFill>
                <a:ea typeface="+mn-lt"/>
                <a:cs typeface="Calibri"/>
              </a:rPr>
              <a:t>music titles.</a:t>
            </a:r>
            <a:endParaRPr lang="en-US" sz="1400">
              <a:solidFill>
                <a:schemeClr val="bg1"/>
              </a:solidFill>
            </a:endParaRPr>
          </a:p>
          <a:p>
            <a:pPr marL="0" indent="0">
              <a:buNone/>
            </a:pPr>
            <a:r>
              <a:rPr lang="en-US" sz="1400">
                <a:solidFill>
                  <a:schemeClr val="bg1"/>
                </a:solidFill>
                <a:ea typeface="+mj-lt"/>
                <a:cs typeface="Calibri"/>
              </a:rPr>
              <a:t>Class </a:t>
            </a:r>
            <a:r>
              <a:rPr lang="en-US" sz="1400">
                <a:solidFill>
                  <a:schemeClr val="bg1"/>
                </a:solidFill>
                <a:ea typeface="+mn-lt"/>
                <a:cs typeface="Calibri"/>
              </a:rPr>
              <a:t>Music: generates music with characteristics such as the title and edition and to which album they belong.</a:t>
            </a:r>
            <a:endParaRPr lang="en-US" sz="1400">
              <a:solidFill>
                <a:schemeClr val="bg1"/>
              </a:solidFill>
              <a:cs typeface="Calibri" panose="020F0502020204030204"/>
            </a:endParaRPr>
          </a:p>
          <a:p>
            <a:pPr marL="0" indent="0">
              <a:buNone/>
            </a:pPr>
            <a:r>
              <a:rPr lang="en-US" sz="1400">
                <a:solidFill>
                  <a:schemeClr val="bg1"/>
                </a:solidFill>
                <a:ea typeface="+mj-lt"/>
                <a:cs typeface="Calibri"/>
              </a:rPr>
              <a:t>Class </a:t>
            </a:r>
            <a:r>
              <a:rPr lang="en-US" sz="1400">
                <a:solidFill>
                  <a:schemeClr val="bg1"/>
                </a:solidFill>
                <a:ea typeface="+mn-lt"/>
                <a:cs typeface="Calibri"/>
              </a:rPr>
              <a:t>Award: the award for the worst music, including the music title and the year of award</a:t>
            </a:r>
            <a:endParaRPr lang="en-US" sz="1400">
              <a:solidFill>
                <a:schemeClr val="bg1"/>
              </a:solidFill>
              <a:cs typeface="Calibri"/>
            </a:endParaRPr>
          </a:p>
          <a:p>
            <a:pPr marL="0" indent="0">
              <a:buNone/>
            </a:pPr>
            <a:endParaRPr lang="en-US" sz="1400">
              <a:solidFill>
                <a:schemeClr val="bg1"/>
              </a:solidFill>
              <a:cs typeface="Calibri Light"/>
            </a:endParaRPr>
          </a:p>
        </p:txBody>
      </p:sp>
      <p:cxnSp>
        <p:nvCxnSpPr>
          <p:cNvPr id="57" name="Straight Connector 5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indoor, device, dark, light&#10;&#10;Description automatically generated">
            <a:extLst>
              <a:ext uri="{FF2B5EF4-FFF2-40B4-BE49-F238E27FC236}">
                <a16:creationId xmlns:a16="http://schemas.microsoft.com/office/drawing/2014/main" id="{D38B8100-846E-9D24-B1CB-2F07FE784E81}"/>
              </a:ext>
            </a:extLst>
          </p:cNvPr>
          <p:cNvPicPr>
            <a:picLocks noChangeAspect="1"/>
          </p:cNvPicPr>
          <p:nvPr/>
        </p:nvPicPr>
        <p:blipFill rotWithShape="1">
          <a:blip r:embed="rId2"/>
          <a:srcRect l="13869" r="8875" b="1"/>
          <a:stretch/>
        </p:blipFill>
        <p:spPr>
          <a:xfrm>
            <a:off x="6525453" y="10"/>
            <a:ext cx="5666547" cy="6857990"/>
          </a:xfrm>
          <a:prstGeom prst="rect">
            <a:avLst/>
          </a:prstGeom>
        </p:spPr>
      </p:pic>
    </p:spTree>
    <p:extLst>
      <p:ext uri="{BB962C8B-B14F-4D97-AF65-F5344CB8AC3E}">
        <p14:creationId xmlns:p14="http://schemas.microsoft.com/office/powerpoint/2010/main" val="415581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 name="Rectangle 369">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60FC-CFC5-2FD3-7462-CCBA441C5280}"/>
              </a:ext>
            </a:extLst>
          </p:cNvPr>
          <p:cNvSpPr>
            <a:spLocks noGrp="1"/>
          </p:cNvSpPr>
          <p:nvPr>
            <p:ph type="title"/>
          </p:nvPr>
        </p:nvSpPr>
        <p:spPr>
          <a:xfrm>
            <a:off x="8701338" y="2102356"/>
            <a:ext cx="3280336" cy="2254654"/>
          </a:xfrm>
        </p:spPr>
        <p:txBody>
          <a:bodyPr vert="horz" lIns="91440" tIns="45720" rIns="91440" bIns="45720" rtlCol="0" anchor="b">
            <a:normAutofit fontScale="90000"/>
          </a:bodyPr>
          <a:lstStyle/>
          <a:p>
            <a:pPr algn="r"/>
            <a:r>
              <a:rPr lang="en-US" sz="5400" kern="1200">
                <a:solidFill>
                  <a:schemeClr val="bg1"/>
                </a:solidFill>
                <a:latin typeface="+mj-lt"/>
                <a:ea typeface="+mj-ea"/>
                <a:cs typeface="+mj-cs"/>
              </a:rPr>
              <a:t>Diagramme des classes : Musique</a:t>
            </a:r>
          </a:p>
        </p:txBody>
      </p:sp>
      <p:grpSp>
        <p:nvGrpSpPr>
          <p:cNvPr id="372" name="Group 371">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373" name="Rectangle 372">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6" name="Freeform: Shape 375">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78" name="Freeform: Shape 37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80" name="Rectangle 379">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6" name="Oval 385">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4">
            <a:extLst>
              <a:ext uri="{FF2B5EF4-FFF2-40B4-BE49-F238E27FC236}">
                <a16:creationId xmlns:a16="http://schemas.microsoft.com/office/drawing/2014/main" id="{36AEAF97-4A59-BF7E-A23C-EF468C3971E7}"/>
              </a:ext>
            </a:extLst>
          </p:cNvPr>
          <p:cNvPicPr>
            <a:picLocks noChangeAspect="1"/>
          </p:cNvPicPr>
          <p:nvPr/>
        </p:nvPicPr>
        <p:blipFill>
          <a:blip r:embed="rId2"/>
          <a:stretch>
            <a:fillRect/>
          </a:stretch>
        </p:blipFill>
        <p:spPr>
          <a:xfrm>
            <a:off x="1581966" y="1450206"/>
            <a:ext cx="6898872" cy="4883216"/>
          </a:xfrm>
          <a:prstGeom prst="rect">
            <a:avLst/>
          </a:prstGeom>
          <a:ln w="28575">
            <a:noFill/>
          </a:ln>
        </p:spPr>
      </p:pic>
      <p:sp>
        <p:nvSpPr>
          <p:cNvPr id="388"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7EC17C"/>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0"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7EC17C">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92"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93" name="Freeform: Shape 392">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017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8801A84-2105-41C4-853D-C409DF3B3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6" name="Oval 55">
              <a:extLst>
                <a:ext uri="{FF2B5EF4-FFF2-40B4-BE49-F238E27FC236}">
                  <a16:creationId xmlns:a16="http://schemas.microsoft.com/office/drawing/2014/main" id="{B7C886EB-41E7-44CD-A131-CF8E6FABC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C41CD4A-1F07-4DBE-BFC1-121B7465D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C0399E4-AA22-46E2-80A1-1E28F9FE6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0E9AE7D-3B3F-45F5-9EE3-37EF10AEB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DE6542-F6F9-4B7C-BD46-AE778335F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2FBE9A-6573-4F85-8994-2F774CB2E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C80A62-E470-3D85-6E7C-6AA66F59CE8F}"/>
              </a:ext>
            </a:extLst>
          </p:cNvPr>
          <p:cNvSpPr>
            <a:spLocks noGrp="1"/>
          </p:cNvSpPr>
          <p:nvPr>
            <p:ph type="title"/>
          </p:nvPr>
        </p:nvSpPr>
        <p:spPr>
          <a:xfrm>
            <a:off x="630935" y="630936"/>
            <a:ext cx="5297723" cy="2212175"/>
          </a:xfrm>
          <a:noFill/>
        </p:spPr>
        <p:txBody>
          <a:bodyPr anchor="t">
            <a:normAutofit/>
          </a:bodyPr>
          <a:lstStyle/>
          <a:p>
            <a:r>
              <a:rPr lang="en-GB" sz="4800">
                <a:solidFill>
                  <a:schemeClr val="bg1"/>
                </a:solidFill>
                <a:cs typeface="Calibri Light"/>
              </a:rPr>
              <a:t>Test Music</a:t>
            </a:r>
            <a:endParaRPr lang="en-GB" sz="4800">
              <a:solidFill>
                <a:schemeClr val="bg1"/>
              </a:solidFill>
            </a:endParaRPr>
          </a:p>
        </p:txBody>
      </p:sp>
      <p:sp>
        <p:nvSpPr>
          <p:cNvPr id="63" name="Rectangle 62">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74" name="Straight Connector 73">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5" descr="Text&#10;&#10;Description automatically generated">
            <a:extLst>
              <a:ext uri="{FF2B5EF4-FFF2-40B4-BE49-F238E27FC236}">
                <a16:creationId xmlns:a16="http://schemas.microsoft.com/office/drawing/2014/main" id="{067DCA63-6F09-6599-F29B-77E6B0511340}"/>
              </a:ext>
            </a:extLst>
          </p:cNvPr>
          <p:cNvPicPr>
            <a:picLocks noChangeAspect="1"/>
          </p:cNvPicPr>
          <p:nvPr/>
        </p:nvPicPr>
        <p:blipFill>
          <a:blip r:embed="rId2"/>
          <a:stretch>
            <a:fillRect/>
          </a:stretch>
        </p:blipFill>
        <p:spPr>
          <a:xfrm>
            <a:off x="6647451" y="2430153"/>
            <a:ext cx="3801775" cy="4415608"/>
          </a:xfrm>
          <a:prstGeom prst="rect">
            <a:avLst/>
          </a:prstGeom>
        </p:spPr>
      </p:pic>
      <p:grpSp>
        <p:nvGrpSpPr>
          <p:cNvPr id="79" name="Group 78">
            <a:extLst>
              <a:ext uri="{FF2B5EF4-FFF2-40B4-BE49-F238E27FC236}">
                <a16:creationId xmlns:a16="http://schemas.microsoft.com/office/drawing/2014/main" id="{9179F18E-58CC-4A89-979E-34AC693B2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3069202"/>
            <a:ext cx="304800" cy="429768"/>
            <a:chOff x="215328" y="-46937"/>
            <a:chExt cx="304800" cy="2773841"/>
          </a:xfrm>
        </p:grpSpPr>
        <p:cxnSp>
          <p:nvCxnSpPr>
            <p:cNvPr id="80" name="Straight Connector 79">
              <a:extLst>
                <a:ext uri="{FF2B5EF4-FFF2-40B4-BE49-F238E27FC236}">
                  <a16:creationId xmlns:a16="http://schemas.microsoft.com/office/drawing/2014/main" id="{9D07F5E0-56E3-4C0B-87D3-3C1C03DD11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EA19CE-000C-4F9C-9DF4-D1E8A03F9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5452EE-DDDB-4EEF-8570-B0FA6C98B7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CC4D6-CE8A-4006-834E-52FCCF740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F695AEB-A42E-4CE8-81DB-7E702CA9B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800" y="2931742"/>
            <a:ext cx="304800" cy="429768"/>
            <a:chOff x="215328" y="-46937"/>
            <a:chExt cx="304800" cy="2773841"/>
          </a:xfrm>
        </p:grpSpPr>
        <p:cxnSp>
          <p:nvCxnSpPr>
            <p:cNvPr id="86" name="Straight Connector 85">
              <a:extLst>
                <a:ext uri="{FF2B5EF4-FFF2-40B4-BE49-F238E27FC236}">
                  <a16:creationId xmlns:a16="http://schemas.microsoft.com/office/drawing/2014/main" id="{0D81CDE5-5823-4B9F-BD9B-08DD09A729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A10BC7A-57E3-48A0-BA34-96CB71B37A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C97B18E-4365-4E43-A028-D9A7BC3E1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CCC25D0-76CC-47AE-93E2-6DCE87DC33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44" name="Content Placeholder 18">
            <a:extLst>
              <a:ext uri="{FF2B5EF4-FFF2-40B4-BE49-F238E27FC236}">
                <a16:creationId xmlns:a16="http://schemas.microsoft.com/office/drawing/2014/main" id="{2E72AA8A-E56E-F828-F750-8103E13DD1BF}"/>
              </a:ext>
            </a:extLst>
          </p:cNvPr>
          <p:cNvGraphicFramePr>
            <a:graphicFrameLocks noGrp="1"/>
          </p:cNvGraphicFramePr>
          <p:nvPr>
            <p:ph idx="1"/>
            <p:extLst>
              <p:ext uri="{D42A27DB-BD31-4B8C-83A1-F6EECF244321}">
                <p14:modId xmlns:p14="http://schemas.microsoft.com/office/powerpoint/2010/main" val="4224614909"/>
              </p:ext>
            </p:extLst>
          </p:nvPr>
        </p:nvGraphicFramePr>
        <p:xfrm>
          <a:off x="6179978" y="630935"/>
          <a:ext cx="5297724" cy="2212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图片 40" descr="图形用户界面, 文本, 应用程序&#10;&#10;已自动生成说明">
            <a:extLst>
              <a:ext uri="{FF2B5EF4-FFF2-40B4-BE49-F238E27FC236}">
                <a16:creationId xmlns:a16="http://schemas.microsoft.com/office/drawing/2014/main" id="{4F122770-B331-8178-E715-951FE7B662F3}"/>
              </a:ext>
            </a:extLst>
          </p:cNvPr>
          <p:cNvPicPr>
            <a:picLocks noChangeAspect="1"/>
          </p:cNvPicPr>
          <p:nvPr/>
        </p:nvPicPr>
        <p:blipFill>
          <a:blip r:embed="rId8"/>
          <a:stretch>
            <a:fillRect/>
          </a:stretch>
        </p:blipFill>
        <p:spPr>
          <a:xfrm>
            <a:off x="250371" y="3233604"/>
            <a:ext cx="3995057" cy="1043935"/>
          </a:xfrm>
          <a:prstGeom prst="rect">
            <a:avLst/>
          </a:prstGeom>
        </p:spPr>
      </p:pic>
    </p:spTree>
    <p:extLst>
      <p:ext uri="{BB962C8B-B14F-4D97-AF65-F5344CB8AC3E}">
        <p14:creationId xmlns:p14="http://schemas.microsoft.com/office/powerpoint/2010/main" val="393338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8801A84-2105-41C4-853D-C409DF3B3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6" name="Oval 55">
              <a:extLst>
                <a:ext uri="{FF2B5EF4-FFF2-40B4-BE49-F238E27FC236}">
                  <a16:creationId xmlns:a16="http://schemas.microsoft.com/office/drawing/2014/main" id="{B7C886EB-41E7-44CD-A131-CF8E6FABC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C41CD4A-1F07-4DBE-BFC1-121B7465D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C0399E4-AA22-46E2-80A1-1E28F9FE6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0E9AE7D-3B3F-45F5-9EE3-37EF10AEB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DE6542-F6F9-4B7C-BD46-AE778335F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2FBE9A-6573-4F85-8994-2F774CB2E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C80A62-E470-3D85-6E7C-6AA66F59CE8F}"/>
              </a:ext>
            </a:extLst>
          </p:cNvPr>
          <p:cNvSpPr>
            <a:spLocks noGrp="1"/>
          </p:cNvSpPr>
          <p:nvPr>
            <p:ph type="title"/>
          </p:nvPr>
        </p:nvSpPr>
        <p:spPr>
          <a:xfrm>
            <a:off x="630935" y="630936"/>
            <a:ext cx="5297723" cy="2212175"/>
          </a:xfrm>
          <a:noFill/>
        </p:spPr>
        <p:txBody>
          <a:bodyPr anchor="t">
            <a:normAutofit/>
          </a:bodyPr>
          <a:lstStyle/>
          <a:p>
            <a:r>
              <a:rPr lang="en-GB" sz="4800">
                <a:solidFill>
                  <a:schemeClr val="bg1"/>
                </a:solidFill>
                <a:cs typeface="Calibri Light"/>
              </a:rPr>
              <a:t>Test Music</a:t>
            </a:r>
            <a:endParaRPr lang="en-GB" sz="4800">
              <a:solidFill>
                <a:schemeClr val="bg1"/>
              </a:solidFill>
            </a:endParaRPr>
          </a:p>
        </p:txBody>
      </p:sp>
      <p:sp>
        <p:nvSpPr>
          <p:cNvPr id="63" name="Rectangle 62">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74" name="Straight Connector 73">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179F18E-58CC-4A89-979E-34AC693B2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3069202"/>
            <a:ext cx="304800" cy="429768"/>
            <a:chOff x="215328" y="-46937"/>
            <a:chExt cx="304800" cy="2773841"/>
          </a:xfrm>
        </p:grpSpPr>
        <p:cxnSp>
          <p:nvCxnSpPr>
            <p:cNvPr id="80" name="Straight Connector 79">
              <a:extLst>
                <a:ext uri="{FF2B5EF4-FFF2-40B4-BE49-F238E27FC236}">
                  <a16:creationId xmlns:a16="http://schemas.microsoft.com/office/drawing/2014/main" id="{9D07F5E0-56E3-4C0B-87D3-3C1C03DD11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EA19CE-000C-4F9C-9DF4-D1E8A03F9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5452EE-DDDB-4EEF-8570-B0FA6C98B7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CC4D6-CE8A-4006-834E-52FCCF740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4" descr="A picture containing text, electronics, vector graphics&#10;&#10;Description automatically generated">
            <a:extLst>
              <a:ext uri="{FF2B5EF4-FFF2-40B4-BE49-F238E27FC236}">
                <a16:creationId xmlns:a16="http://schemas.microsoft.com/office/drawing/2014/main" id="{B5B897A7-262E-5762-EC5D-701BB70CF8FE}"/>
              </a:ext>
            </a:extLst>
          </p:cNvPr>
          <p:cNvPicPr>
            <a:picLocks noChangeAspect="1"/>
          </p:cNvPicPr>
          <p:nvPr/>
        </p:nvPicPr>
        <p:blipFill rotWithShape="1">
          <a:blip r:embed="rId2"/>
          <a:srcRect l="19669" r="18361"/>
          <a:stretch/>
        </p:blipFill>
        <p:spPr>
          <a:xfrm>
            <a:off x="832108" y="1566223"/>
            <a:ext cx="2025605" cy="2447000"/>
          </a:xfrm>
          <a:prstGeom prst="rect">
            <a:avLst/>
          </a:prstGeom>
        </p:spPr>
      </p:pic>
      <p:grpSp>
        <p:nvGrpSpPr>
          <p:cNvPr id="85" name="Group 84">
            <a:extLst>
              <a:ext uri="{FF2B5EF4-FFF2-40B4-BE49-F238E27FC236}">
                <a16:creationId xmlns:a16="http://schemas.microsoft.com/office/drawing/2014/main" id="{9F695AEB-A42E-4CE8-81DB-7E702CA9B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800" y="2931742"/>
            <a:ext cx="304800" cy="429768"/>
            <a:chOff x="215328" y="-46937"/>
            <a:chExt cx="304800" cy="2773841"/>
          </a:xfrm>
        </p:grpSpPr>
        <p:cxnSp>
          <p:nvCxnSpPr>
            <p:cNvPr id="86" name="Straight Connector 85">
              <a:extLst>
                <a:ext uri="{FF2B5EF4-FFF2-40B4-BE49-F238E27FC236}">
                  <a16:creationId xmlns:a16="http://schemas.microsoft.com/office/drawing/2014/main" id="{0D81CDE5-5823-4B9F-BD9B-08DD09A729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A10BC7A-57E3-48A0-BA34-96CB71B37A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C97B18E-4365-4E43-A028-D9A7BC3E1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CCC25D0-76CC-47AE-93E2-6DCE87DC33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6" descr="Text&#10;&#10;Description automatically generated">
            <a:extLst>
              <a:ext uri="{FF2B5EF4-FFF2-40B4-BE49-F238E27FC236}">
                <a16:creationId xmlns:a16="http://schemas.microsoft.com/office/drawing/2014/main" id="{A9E697C3-8190-42B1-2D32-50B21254E287}"/>
              </a:ext>
            </a:extLst>
          </p:cNvPr>
          <p:cNvPicPr>
            <a:picLocks noChangeAspect="1"/>
          </p:cNvPicPr>
          <p:nvPr/>
        </p:nvPicPr>
        <p:blipFill>
          <a:blip r:embed="rId3"/>
          <a:stretch>
            <a:fillRect/>
          </a:stretch>
        </p:blipFill>
        <p:spPr>
          <a:xfrm>
            <a:off x="1651231" y="3718506"/>
            <a:ext cx="5545871" cy="2964494"/>
          </a:xfrm>
          <a:prstGeom prst="rect">
            <a:avLst/>
          </a:prstGeom>
        </p:spPr>
      </p:pic>
      <p:graphicFrame>
        <p:nvGraphicFramePr>
          <p:cNvPr id="44" name="Content Placeholder 18">
            <a:extLst>
              <a:ext uri="{FF2B5EF4-FFF2-40B4-BE49-F238E27FC236}">
                <a16:creationId xmlns:a16="http://schemas.microsoft.com/office/drawing/2014/main" id="{2E72AA8A-E56E-F828-F750-8103E13DD1BF}"/>
              </a:ext>
            </a:extLst>
          </p:cNvPr>
          <p:cNvGraphicFramePr>
            <a:graphicFrameLocks noGrp="1"/>
          </p:cNvGraphicFramePr>
          <p:nvPr>
            <p:ph idx="1"/>
            <p:extLst>
              <p:ext uri="{D42A27DB-BD31-4B8C-83A1-F6EECF244321}">
                <p14:modId xmlns:p14="http://schemas.microsoft.com/office/powerpoint/2010/main" val="3297202400"/>
              </p:ext>
            </p:extLst>
          </p:nvPr>
        </p:nvGraphicFramePr>
        <p:xfrm>
          <a:off x="3763349" y="-131065"/>
          <a:ext cx="5297724" cy="2212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3" name="图片 44" descr="文本&#10;&#10;已自动生成说明">
            <a:extLst>
              <a:ext uri="{FF2B5EF4-FFF2-40B4-BE49-F238E27FC236}">
                <a16:creationId xmlns:a16="http://schemas.microsoft.com/office/drawing/2014/main" id="{23AF9730-BAFA-8A75-F417-2F5946B665D6}"/>
              </a:ext>
            </a:extLst>
          </p:cNvPr>
          <p:cNvPicPr>
            <a:picLocks noChangeAspect="1"/>
          </p:cNvPicPr>
          <p:nvPr/>
        </p:nvPicPr>
        <p:blipFill>
          <a:blip r:embed="rId9"/>
          <a:stretch>
            <a:fillRect/>
          </a:stretch>
        </p:blipFill>
        <p:spPr>
          <a:xfrm>
            <a:off x="3766457" y="1628003"/>
            <a:ext cx="5324167" cy="1796721"/>
          </a:xfrm>
          <a:prstGeom prst="rect">
            <a:avLst/>
          </a:prstGeom>
        </p:spPr>
      </p:pic>
      <p:pic>
        <p:nvPicPr>
          <p:cNvPr id="62" name="图片 63" descr="文本&#10;&#10;已自动生成说明">
            <a:extLst>
              <a:ext uri="{FF2B5EF4-FFF2-40B4-BE49-F238E27FC236}">
                <a16:creationId xmlns:a16="http://schemas.microsoft.com/office/drawing/2014/main" id="{2619B1AD-BB17-A6FC-646D-40103DAF106F}"/>
              </a:ext>
            </a:extLst>
          </p:cNvPr>
          <p:cNvPicPr>
            <a:picLocks noChangeAspect="1"/>
          </p:cNvPicPr>
          <p:nvPr/>
        </p:nvPicPr>
        <p:blipFill>
          <a:blip r:embed="rId10"/>
          <a:stretch>
            <a:fillRect/>
          </a:stretch>
        </p:blipFill>
        <p:spPr>
          <a:xfrm>
            <a:off x="7826829" y="3843907"/>
            <a:ext cx="4234542" cy="879243"/>
          </a:xfrm>
          <a:prstGeom prst="rect">
            <a:avLst/>
          </a:prstGeom>
        </p:spPr>
      </p:pic>
    </p:spTree>
    <p:extLst>
      <p:ext uri="{BB962C8B-B14F-4D97-AF65-F5344CB8AC3E}">
        <p14:creationId xmlns:p14="http://schemas.microsoft.com/office/powerpoint/2010/main" val="308796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8801A84-2105-41C4-853D-C409DF3B3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6" name="Oval 55">
              <a:extLst>
                <a:ext uri="{FF2B5EF4-FFF2-40B4-BE49-F238E27FC236}">
                  <a16:creationId xmlns:a16="http://schemas.microsoft.com/office/drawing/2014/main" id="{B7C886EB-41E7-44CD-A131-CF8E6FABC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C41CD4A-1F07-4DBE-BFC1-121B7465D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C0399E4-AA22-46E2-80A1-1E28F9FE6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0E9AE7D-3B3F-45F5-9EE3-37EF10AEB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DE6542-F6F9-4B7C-BD46-AE778335F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2FBE9A-6573-4F85-8994-2F774CB2E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C80A62-E470-3D85-6E7C-6AA66F59CE8F}"/>
              </a:ext>
            </a:extLst>
          </p:cNvPr>
          <p:cNvSpPr>
            <a:spLocks noGrp="1"/>
          </p:cNvSpPr>
          <p:nvPr>
            <p:ph type="title"/>
          </p:nvPr>
        </p:nvSpPr>
        <p:spPr>
          <a:xfrm>
            <a:off x="630935" y="630936"/>
            <a:ext cx="5297723" cy="2212175"/>
          </a:xfrm>
          <a:noFill/>
        </p:spPr>
        <p:txBody>
          <a:bodyPr anchor="t">
            <a:normAutofit/>
          </a:bodyPr>
          <a:lstStyle/>
          <a:p>
            <a:r>
              <a:rPr lang="en-GB" sz="4800">
                <a:solidFill>
                  <a:schemeClr val="bg1"/>
                </a:solidFill>
                <a:cs typeface="Calibri Light"/>
              </a:rPr>
              <a:t>Test Music</a:t>
            </a:r>
            <a:endParaRPr lang="en-GB" sz="4800">
              <a:solidFill>
                <a:schemeClr val="bg1"/>
              </a:solidFill>
            </a:endParaRPr>
          </a:p>
        </p:txBody>
      </p:sp>
      <p:sp>
        <p:nvSpPr>
          <p:cNvPr id="63" name="Rectangle 62">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74" name="Straight Connector 73">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179F18E-58CC-4A89-979E-34AC693B2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3069202"/>
            <a:ext cx="304800" cy="429768"/>
            <a:chOff x="215328" y="-46937"/>
            <a:chExt cx="304800" cy="2773841"/>
          </a:xfrm>
        </p:grpSpPr>
        <p:cxnSp>
          <p:nvCxnSpPr>
            <p:cNvPr id="80" name="Straight Connector 79">
              <a:extLst>
                <a:ext uri="{FF2B5EF4-FFF2-40B4-BE49-F238E27FC236}">
                  <a16:creationId xmlns:a16="http://schemas.microsoft.com/office/drawing/2014/main" id="{9D07F5E0-56E3-4C0B-87D3-3C1C03DD11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EA19CE-000C-4F9C-9DF4-D1E8A03F9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5452EE-DDDB-4EEF-8570-B0FA6C98B7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CC4D6-CE8A-4006-834E-52FCCF740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F695AEB-A42E-4CE8-81DB-7E702CA9B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800" y="2931742"/>
            <a:ext cx="304800" cy="429768"/>
            <a:chOff x="215328" y="-46937"/>
            <a:chExt cx="304800" cy="2773841"/>
          </a:xfrm>
        </p:grpSpPr>
        <p:cxnSp>
          <p:nvCxnSpPr>
            <p:cNvPr id="86" name="Straight Connector 85">
              <a:extLst>
                <a:ext uri="{FF2B5EF4-FFF2-40B4-BE49-F238E27FC236}">
                  <a16:creationId xmlns:a16="http://schemas.microsoft.com/office/drawing/2014/main" id="{0D81CDE5-5823-4B9F-BD9B-08DD09A729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A10BC7A-57E3-48A0-BA34-96CB71B37A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C97B18E-4365-4E43-A028-D9A7BC3E1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CCC25D0-76CC-47AE-93E2-6DCE87DC33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44" name="Content Placeholder 18">
            <a:extLst>
              <a:ext uri="{FF2B5EF4-FFF2-40B4-BE49-F238E27FC236}">
                <a16:creationId xmlns:a16="http://schemas.microsoft.com/office/drawing/2014/main" id="{2E72AA8A-E56E-F828-F750-8103E13DD1BF}"/>
              </a:ext>
            </a:extLst>
          </p:cNvPr>
          <p:cNvGraphicFramePr>
            <a:graphicFrameLocks noGrp="1"/>
          </p:cNvGraphicFramePr>
          <p:nvPr>
            <p:ph idx="1"/>
            <p:extLst>
              <p:ext uri="{D42A27DB-BD31-4B8C-83A1-F6EECF244321}">
                <p14:modId xmlns:p14="http://schemas.microsoft.com/office/powerpoint/2010/main" val="2277667634"/>
              </p:ext>
            </p:extLst>
          </p:nvPr>
        </p:nvGraphicFramePr>
        <p:xfrm>
          <a:off x="3698035" y="-54865"/>
          <a:ext cx="5297724" cy="2212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 name="图片 27" descr="文本&#10;&#10;已自动生成说明">
            <a:extLst>
              <a:ext uri="{FF2B5EF4-FFF2-40B4-BE49-F238E27FC236}">
                <a16:creationId xmlns:a16="http://schemas.microsoft.com/office/drawing/2014/main" id="{642BF8A0-9A8E-F4A3-F5D0-B8975BE8FB36}"/>
              </a:ext>
            </a:extLst>
          </p:cNvPr>
          <p:cNvPicPr>
            <a:picLocks noChangeAspect="1"/>
          </p:cNvPicPr>
          <p:nvPr/>
        </p:nvPicPr>
        <p:blipFill>
          <a:blip r:embed="rId7"/>
          <a:stretch>
            <a:fillRect/>
          </a:stretch>
        </p:blipFill>
        <p:spPr>
          <a:xfrm>
            <a:off x="261257" y="1444375"/>
            <a:ext cx="5562600" cy="3849508"/>
          </a:xfrm>
          <a:prstGeom prst="rect">
            <a:avLst/>
          </a:prstGeom>
        </p:spPr>
      </p:pic>
      <p:pic>
        <p:nvPicPr>
          <p:cNvPr id="28" name="图片 28" descr="文本&#10;&#10;已自动生成说明">
            <a:extLst>
              <a:ext uri="{FF2B5EF4-FFF2-40B4-BE49-F238E27FC236}">
                <a16:creationId xmlns:a16="http://schemas.microsoft.com/office/drawing/2014/main" id="{547E9987-AD25-D460-E23D-997497ABA421}"/>
              </a:ext>
            </a:extLst>
          </p:cNvPr>
          <p:cNvPicPr>
            <a:picLocks noChangeAspect="1"/>
          </p:cNvPicPr>
          <p:nvPr/>
        </p:nvPicPr>
        <p:blipFill>
          <a:blip r:embed="rId8"/>
          <a:stretch>
            <a:fillRect/>
          </a:stretch>
        </p:blipFill>
        <p:spPr>
          <a:xfrm>
            <a:off x="6346372" y="1394999"/>
            <a:ext cx="5344885" cy="3893830"/>
          </a:xfrm>
          <a:prstGeom prst="rect">
            <a:avLst/>
          </a:prstGeom>
        </p:spPr>
      </p:pic>
      <p:pic>
        <p:nvPicPr>
          <p:cNvPr id="98" name="图片 98" descr="文本&#10;&#10;已自动生成说明">
            <a:extLst>
              <a:ext uri="{FF2B5EF4-FFF2-40B4-BE49-F238E27FC236}">
                <a16:creationId xmlns:a16="http://schemas.microsoft.com/office/drawing/2014/main" id="{909B1CD7-662F-68BF-5461-AB70F21B168E}"/>
              </a:ext>
            </a:extLst>
          </p:cNvPr>
          <p:cNvPicPr>
            <a:picLocks noChangeAspect="1"/>
          </p:cNvPicPr>
          <p:nvPr/>
        </p:nvPicPr>
        <p:blipFill>
          <a:blip r:embed="rId9"/>
          <a:stretch>
            <a:fillRect/>
          </a:stretch>
        </p:blipFill>
        <p:spPr>
          <a:xfrm>
            <a:off x="3741174" y="5675406"/>
            <a:ext cx="4365522" cy="939509"/>
          </a:xfrm>
          <a:prstGeom prst="rect">
            <a:avLst/>
          </a:prstGeom>
        </p:spPr>
      </p:pic>
    </p:spTree>
    <p:extLst>
      <p:ext uri="{BB962C8B-B14F-4D97-AF65-F5344CB8AC3E}">
        <p14:creationId xmlns:p14="http://schemas.microsoft.com/office/powerpoint/2010/main" val="293998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A5562-C8D2-FEA8-C5CF-453755024898}"/>
              </a:ext>
            </a:extLst>
          </p:cNvPr>
          <p:cNvSpPr>
            <a:spLocks noGrp="1"/>
          </p:cNvSpPr>
          <p:nvPr>
            <p:ph type="title"/>
          </p:nvPr>
        </p:nvSpPr>
        <p:spPr>
          <a:xfrm>
            <a:off x="838200" y="1641752"/>
            <a:ext cx="4391024" cy="1323439"/>
          </a:xfrm>
        </p:spPr>
        <p:txBody>
          <a:bodyPr anchor="t">
            <a:normAutofit/>
          </a:bodyPr>
          <a:lstStyle/>
          <a:p>
            <a:r>
              <a:rPr lang="en-US" sz="4000">
                <a:solidFill>
                  <a:schemeClr val="bg1"/>
                </a:solidFill>
                <a:cs typeface="Calibri Light"/>
              </a:rPr>
              <a:t>Design Pattern</a:t>
            </a:r>
            <a:endParaRPr lang="en-US" sz="4000">
              <a:solidFill>
                <a:schemeClr val="bg1"/>
              </a:solidFill>
            </a:endParaRPr>
          </a:p>
        </p:txBody>
      </p:sp>
      <p:sp>
        <p:nvSpPr>
          <p:cNvPr id="8" name="Content Placeholder 7">
            <a:extLst>
              <a:ext uri="{FF2B5EF4-FFF2-40B4-BE49-F238E27FC236}">
                <a16:creationId xmlns:a16="http://schemas.microsoft.com/office/drawing/2014/main" id="{6419C000-1954-BC3C-B1D8-ACE076CF89E1}"/>
              </a:ext>
            </a:extLst>
          </p:cNvPr>
          <p:cNvSpPr>
            <a:spLocks noGrp="1"/>
          </p:cNvSpPr>
          <p:nvPr>
            <p:ph idx="1"/>
          </p:nvPr>
        </p:nvSpPr>
        <p:spPr>
          <a:xfrm>
            <a:off x="838200" y="2460600"/>
            <a:ext cx="4391024" cy="2454300"/>
          </a:xfrm>
        </p:spPr>
        <p:txBody>
          <a:bodyPr vert="horz" lIns="91440" tIns="45720" rIns="91440" bIns="45720" rtlCol="0" anchor="t">
            <a:normAutofit/>
          </a:bodyPr>
          <a:lstStyle/>
          <a:p>
            <a:r>
              <a:rPr lang="en-US" sz="2400">
                <a:solidFill>
                  <a:schemeClr val="bg1">
                    <a:alpha val="80000"/>
                  </a:schemeClr>
                </a:solidFill>
                <a:ea typeface="Calibri"/>
                <a:cs typeface="Calibri"/>
              </a:rPr>
              <a:t>Observer</a:t>
            </a:r>
            <a:endParaRPr lang="en-US" sz="2400">
              <a:solidFill>
                <a:schemeClr val="bg1">
                  <a:alpha val="80000"/>
                </a:schemeClr>
              </a:solidFill>
            </a:endParaRPr>
          </a:p>
        </p:txBody>
      </p:sp>
      <p:grpSp>
        <p:nvGrpSpPr>
          <p:cNvPr id="13" name="Group 1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4" descr="Chart&#10;&#10;Description automatically generated">
            <a:extLst>
              <a:ext uri="{FF2B5EF4-FFF2-40B4-BE49-F238E27FC236}">
                <a16:creationId xmlns:a16="http://schemas.microsoft.com/office/drawing/2014/main" id="{39C0D62D-C15A-733E-58E0-1313A700D963}"/>
              </a:ext>
            </a:extLst>
          </p:cNvPr>
          <p:cNvPicPr>
            <a:picLocks noChangeAspect="1"/>
          </p:cNvPicPr>
          <p:nvPr/>
        </p:nvPicPr>
        <p:blipFill>
          <a:blip r:embed="rId3"/>
          <a:stretch>
            <a:fillRect/>
          </a:stretch>
        </p:blipFill>
        <p:spPr>
          <a:xfrm>
            <a:off x="6541932" y="1517159"/>
            <a:ext cx="4369112" cy="2730695"/>
          </a:xfrm>
          <a:prstGeom prst="rect">
            <a:avLst/>
          </a:prstGeom>
        </p:spPr>
      </p:pic>
      <p:pic>
        <p:nvPicPr>
          <p:cNvPr id="3" name="图片 4" descr="图示&#10;&#10;已自动生成说明">
            <a:extLst>
              <a:ext uri="{FF2B5EF4-FFF2-40B4-BE49-F238E27FC236}">
                <a16:creationId xmlns:a16="http://schemas.microsoft.com/office/drawing/2014/main" id="{83C4A980-92AC-2977-BBD7-55CFDDA27FD8}"/>
              </a:ext>
            </a:extLst>
          </p:cNvPr>
          <p:cNvPicPr>
            <a:picLocks noChangeAspect="1"/>
          </p:cNvPicPr>
          <p:nvPr/>
        </p:nvPicPr>
        <p:blipFill>
          <a:blip r:embed="rId4"/>
          <a:stretch>
            <a:fillRect/>
          </a:stretch>
        </p:blipFill>
        <p:spPr>
          <a:xfrm>
            <a:off x="275303" y="2885012"/>
            <a:ext cx="5078361" cy="3509170"/>
          </a:xfrm>
          <a:prstGeom prst="rect">
            <a:avLst/>
          </a:prstGeom>
        </p:spPr>
      </p:pic>
    </p:spTree>
    <p:extLst>
      <p:ext uri="{BB962C8B-B14F-4D97-AF65-F5344CB8AC3E}">
        <p14:creationId xmlns:p14="http://schemas.microsoft.com/office/powerpoint/2010/main" val="1186216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Projet Agile </vt:lpstr>
      <vt:lpstr>Sommaire</vt:lpstr>
      <vt:lpstr>Diagramme des classes générale</vt:lpstr>
      <vt:lpstr>Partie I : musique</vt:lpstr>
      <vt:lpstr>Diagramme des classes : Musique</vt:lpstr>
      <vt:lpstr>Test Music</vt:lpstr>
      <vt:lpstr>Test Music</vt:lpstr>
      <vt:lpstr>Test Music</vt:lpstr>
      <vt:lpstr>Design Pattern</vt:lpstr>
      <vt:lpstr>Observer Test</vt:lpstr>
      <vt:lpstr>Partie II : L'atelier d'artiste</vt:lpstr>
      <vt:lpstr>Diagrammes des classe : Atelier</vt:lpstr>
      <vt:lpstr>II.1 Design pattern utilisé</vt:lpstr>
      <vt:lpstr>II.2 presentation des class  - l'atelier</vt:lpstr>
      <vt:lpstr>II.2 Présentation des class  - Le maître</vt:lpstr>
      <vt:lpstr>II.2 Présentation des class  - les élèves</vt:lpstr>
      <vt:lpstr>II.3 Le test unitaire du concours d'art  - feature</vt:lpstr>
      <vt:lpstr>II.3 Le test unitaire du concours d'art – définition</vt:lpstr>
      <vt:lpstr>II.3 Le test unitaire concours d'art  - le concours</vt:lpstr>
      <vt:lpstr>III. Le merge - Python </vt:lpstr>
      <vt:lpstr>III. Le merge – test Python</vt:lpstr>
      <vt:lpstr>III. Le merge – resultat test Python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2023-05-23T12:17:48Z</dcterms:created>
  <dcterms:modified xsi:type="dcterms:W3CDTF">2023-05-25T14:01:09Z</dcterms:modified>
</cp:coreProperties>
</file>